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39FD7-984A-4E0E-A847-432DBE84ED47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FE910-C643-4AB6-8BA3-BF1969FDA9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98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89A1-DD6C-4D73-BE4A-A7B0E50C706B}" type="datetime1">
              <a:rPr lang="es-MX" smtClean="0"/>
              <a:t>21/09/2020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66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EA2-560B-48A9-B08A-4B1B6B12ACCC}" type="datetime1">
              <a:rPr lang="es-MX" smtClean="0"/>
              <a:t>21/09/2020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46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251A-CE69-4817-93E2-421797394749}" type="datetime1">
              <a:rPr lang="es-MX" smtClean="0"/>
              <a:t>21/09/2020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4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6438-3D36-40C2-A4FC-7D0C05EDC98A}" type="datetime1">
              <a:rPr lang="es-MX" smtClean="0"/>
              <a:t>21/09/2020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13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9421-9AE5-4A3E-82AF-776695F17B16}" type="datetime1">
              <a:rPr lang="es-MX" smtClean="0"/>
              <a:t>21/09/2020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8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B8D5-3622-40D0-A49B-E195789A3B98}" type="datetime1">
              <a:rPr lang="es-MX" smtClean="0"/>
              <a:t>21/09/2020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25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6927-4AD4-4BE2-B7ED-5B0FE3C96347}" type="datetime1">
              <a:rPr lang="es-MX" smtClean="0"/>
              <a:t>21/09/2020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22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E442-CCCD-4ED4-9900-277B8ADF6F7A}" type="datetime1">
              <a:rPr lang="es-MX" smtClean="0"/>
              <a:t>21/09/2020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69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67FC-031F-4032-BEC1-DCC38C0BC367}" type="datetime1">
              <a:rPr lang="es-MX" smtClean="0"/>
              <a:t>21/09/2020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95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7AD277-FEC9-4906-9DB7-44A546EEB77E}" type="datetime1">
              <a:rPr lang="es-MX" smtClean="0"/>
              <a:t>21/09/2020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97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A847-1BC1-4EC5-A00E-C6B002C8C838}" type="datetime1">
              <a:rPr lang="es-MX" smtClean="0"/>
              <a:t>21/09/2020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7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1AADB8-3B57-4FD2-86A2-C7316616914D}" type="datetime1">
              <a:rPr lang="es-MX" smtClean="0"/>
              <a:t>21/09/2020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88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6203F8-FD2F-4F9F-AFD5-6270660A0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424076"/>
            <a:ext cx="6253317" cy="3052896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TALLER DE ÉTICA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A38E1F-38FB-44DF-A94E-3427C6230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3624" y="4601392"/>
            <a:ext cx="6867801" cy="1634565"/>
          </a:xfrm>
        </p:spPr>
        <p:txBody>
          <a:bodyPr>
            <a:normAutofit fontScale="92500"/>
          </a:bodyPr>
          <a:lstStyle/>
          <a:p>
            <a:pPr algn="ctr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1. El sentido de aprender sobre ética.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p:pic>
        <p:nvPicPr>
          <p:cNvPr id="1028" name="Picture 4" descr="Resultado de imagen para itz">
            <a:extLst>
              <a:ext uri="{FF2B5EF4-FFF2-40B4-BE49-F238E27FC236}">
                <a16:creationId xmlns:a16="http://schemas.microsoft.com/office/drawing/2014/main" id="{B6E47A1E-965A-410A-B83F-CBDFDC365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172421"/>
            <a:ext cx="4001315" cy="39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76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Rectangle 78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B99BA-00C6-4062-A6FC-F1DF49F76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039706C-1D43-4CC0-9E8D-3B8BD1DB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B1AB7A-086A-4A59-9B90-2B8B6758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795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23C561D-ABAC-4004-87C1-92E90A3B27BF}"/>
              </a:ext>
            </a:extLst>
          </p:cNvPr>
          <p:cNvSpPr txBox="1"/>
          <p:nvPr/>
        </p:nvSpPr>
        <p:spPr>
          <a:xfrm>
            <a:off x="324680" y="1239078"/>
            <a:ext cx="114763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/>
              <a:t>La </a:t>
            </a:r>
            <a:r>
              <a:rPr lang="es-MX" sz="3600" b="1" i="1" dirty="0">
                <a:solidFill>
                  <a:srgbClr val="FF0000"/>
                </a:solidFill>
              </a:rPr>
              <a:t>moral</a:t>
            </a:r>
            <a:r>
              <a:rPr lang="es-MX" sz="3600" b="1" dirty="0"/>
              <a:t> </a:t>
            </a:r>
            <a:r>
              <a:rPr lang="es-MX" sz="3600" dirty="0"/>
              <a:t>es el conjunto de normas que regulan la conducta del ser humano en función de valores que están histórica y culturalmente determinados.</a:t>
            </a:r>
            <a:endParaRPr lang="es-MX" sz="177700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4C28F2D-617C-4489-B4C2-74F337F7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5D214D4-2333-442F-A4EF-0D0ADA1D06E0}"/>
              </a:ext>
            </a:extLst>
          </p:cNvPr>
          <p:cNvSpPr txBox="1"/>
          <p:nvPr/>
        </p:nvSpPr>
        <p:spPr>
          <a:xfrm>
            <a:off x="324680" y="324685"/>
            <a:ext cx="1147638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s-MX" sz="3400" dirty="0"/>
              <a:t>En la crítica de Hegel a Kant se plantea una diferenciación entre “eticidad y moralidad”, que está implícita en Kant y comienza hacerse reflexiva a partir de Hegel.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CF5E392-8A33-4B52-98CA-516EC836506E}"/>
              </a:ext>
            </a:extLst>
          </p:cNvPr>
          <p:cNvSpPr txBox="1"/>
          <p:nvPr/>
        </p:nvSpPr>
        <p:spPr>
          <a:xfrm>
            <a:off x="324680" y="2471536"/>
            <a:ext cx="1147638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s-MX" sz="3400" dirty="0"/>
              <a:t>Para Hegel eticidad es una forma de vida y la concibe como el </a:t>
            </a:r>
            <a:r>
              <a:rPr lang="es-MX" sz="3400" i="1" dirty="0"/>
              <a:t>ethos</a:t>
            </a:r>
            <a:r>
              <a:rPr lang="es-MX" sz="3400" dirty="0"/>
              <a:t> de una comunidad.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127AA1-A28B-412D-912B-B447716BFC32}"/>
              </a:ext>
            </a:extLst>
          </p:cNvPr>
          <p:cNvSpPr txBox="1"/>
          <p:nvPr/>
        </p:nvSpPr>
        <p:spPr>
          <a:xfrm>
            <a:off x="795130" y="4081676"/>
            <a:ext cx="11005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400" dirty="0"/>
              <a:t>- Moralidad la concibe como un orden de principios universales, producto de la reflexión de la conciencia sobre leyes morales y el deber de la voluntad autónoma (ética </a:t>
            </a:r>
            <a:r>
              <a:rPr lang="es-MX" sz="3400" dirty="0" err="1"/>
              <a:t>Kantina</a:t>
            </a:r>
            <a:r>
              <a:rPr lang="es-MX" sz="3400" dirty="0"/>
              <a:t>).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BEA30FD5-1E78-4EDF-962C-23F25FDE8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86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257FD52-AD6B-4A62-BEE5-699B5288B768}"/>
              </a:ext>
            </a:extLst>
          </p:cNvPr>
          <p:cNvSpPr txBox="1"/>
          <p:nvPr/>
        </p:nvSpPr>
        <p:spPr>
          <a:xfrm>
            <a:off x="993914" y="3538334"/>
            <a:ext cx="10807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eriod" startAt="2"/>
            </a:pPr>
            <a:r>
              <a:rPr lang="es-MX" sz="3600" dirty="0"/>
              <a:t>La cuestión de lo que es </a:t>
            </a:r>
            <a:r>
              <a:rPr lang="es-MX" sz="3600" i="1" dirty="0"/>
              <a:t>JUSTO,  </a:t>
            </a:r>
            <a:r>
              <a:rPr lang="es-MX" sz="3600" dirty="0"/>
              <a:t>lo</a:t>
            </a:r>
            <a:r>
              <a:rPr lang="es-MX" sz="3600" i="1" dirty="0"/>
              <a:t> “correcto</a:t>
            </a:r>
            <a:r>
              <a:rPr lang="es-MX" sz="3600" dirty="0"/>
              <a:t>” en la relación con los otros (grupos humanos, creencias y culturas diferentes) independientemente de cuales sean los bienes que cada uno se proponga alcanzar como fin.</a:t>
            </a:r>
            <a:endParaRPr lang="es-MX" sz="71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505D1D1-F3E8-4FEC-ACF9-94C3EEBD0FC1}"/>
              </a:ext>
            </a:extLst>
          </p:cNvPr>
          <p:cNvSpPr txBox="1"/>
          <p:nvPr/>
        </p:nvSpPr>
        <p:spPr>
          <a:xfrm>
            <a:off x="993914" y="1802297"/>
            <a:ext cx="10807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s-MX" sz="3600" dirty="0"/>
              <a:t>La cuestión de lo que es </a:t>
            </a:r>
            <a:r>
              <a:rPr lang="es-MX" sz="3600" i="1" cap="all" dirty="0"/>
              <a:t>bueno</a:t>
            </a:r>
            <a:r>
              <a:rPr lang="es-MX" sz="3600" dirty="0"/>
              <a:t> para mi como persona y para nosotros como comunidad.</a:t>
            </a:r>
            <a:endParaRPr lang="es-MX" sz="71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50E9947-A585-4CBD-8C71-302241F42F27}"/>
              </a:ext>
            </a:extLst>
          </p:cNvPr>
          <p:cNvSpPr txBox="1"/>
          <p:nvPr/>
        </p:nvSpPr>
        <p:spPr>
          <a:xfrm>
            <a:off x="331308" y="371062"/>
            <a:ext cx="11476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s-MX" sz="3600" dirty="0"/>
              <a:t>En los filósofos modernos –y contemporáneos-, fundamentalmente se plantean dos tipos de cuestiones:</a:t>
            </a:r>
            <a:endParaRPr lang="es-MX" sz="714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725EBA-507A-42EB-8413-4F857D2D1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852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D89B47A-2EE1-4BEC-B405-718F0035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13</a:t>
            </a:fld>
            <a:endParaRPr lang="es-MX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6EC66F1D-1384-46FB-AD9A-85619AA29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77080"/>
            <a:ext cx="10058400" cy="995238"/>
          </a:xfrm>
        </p:spPr>
        <p:txBody>
          <a:bodyPr/>
          <a:lstStyle/>
          <a:p>
            <a:r>
              <a:rPr lang="es-MX" dirty="0">
                <a:latin typeface="Comic Sans MS" panose="030F0702030302020204" pitchFamily="66" charset="0"/>
              </a:rPr>
              <a:t>1.1.2 El juicio moral y el juicio ético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58D776E-7CB5-464B-9009-4D413990C174}"/>
              </a:ext>
            </a:extLst>
          </p:cNvPr>
          <p:cNvSpPr txBox="1"/>
          <p:nvPr/>
        </p:nvSpPr>
        <p:spPr>
          <a:xfrm>
            <a:off x="324680" y="2166730"/>
            <a:ext cx="114763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3600" dirty="0"/>
              <a:t>El juicio moral es el acto mental que establece si una cierta conducta o situación tiene contenido ético o, por el contrario, carece de estos principios. El juicio moral se realiza a partir del sentido moral de cada persona y responde a una serie de normas y reglas que se adquieren a lo largo de la vida.</a:t>
            </a:r>
            <a:endParaRPr lang="es-MX" sz="71400" dirty="0"/>
          </a:p>
        </p:txBody>
      </p:sp>
    </p:spTree>
    <p:extLst>
      <p:ext uri="{BB962C8B-B14F-4D97-AF65-F5344CB8AC3E}">
        <p14:creationId xmlns:p14="http://schemas.microsoft.com/office/powerpoint/2010/main" val="162669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47B4299-A8D6-4250-ABB1-CE2D18C3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14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5D4BDC-9B38-43EE-A8FE-964269B28C74}"/>
              </a:ext>
            </a:extLst>
          </p:cNvPr>
          <p:cNvSpPr txBox="1"/>
          <p:nvPr/>
        </p:nvSpPr>
        <p:spPr>
          <a:xfrm>
            <a:off x="324680" y="1636644"/>
            <a:ext cx="11476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3600" dirty="0"/>
              <a:t>El juicio moral es la facultad de razonar y determinar que acción, conducta o actitud es la más adecuada, en función de un sistema de valores (compartidos en la sociedad).</a:t>
            </a:r>
            <a:endParaRPr lang="es-MX" sz="71400" dirty="0"/>
          </a:p>
        </p:txBody>
      </p:sp>
    </p:spTree>
    <p:extLst>
      <p:ext uri="{BB962C8B-B14F-4D97-AF65-F5344CB8AC3E}">
        <p14:creationId xmlns:p14="http://schemas.microsoft.com/office/powerpoint/2010/main" val="118429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9F22C12-F260-4D31-8EDE-88E33B0C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15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C4ED306-CDCA-4277-B0CF-7B5812FADDFA}"/>
              </a:ext>
            </a:extLst>
          </p:cNvPr>
          <p:cNvSpPr txBox="1"/>
          <p:nvPr/>
        </p:nvSpPr>
        <p:spPr>
          <a:xfrm>
            <a:off x="331308" y="1444484"/>
            <a:ext cx="114763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3600" dirty="0"/>
              <a:t>Está enfocado en la definición de los conceptos de correcto e incorrecto, a los ideales y valores morales de quien juzga la acción. Cuando se pone en acción un juicio ético se emplean varios factores mediante los cuales se puede llegar a un dictamen.</a:t>
            </a:r>
            <a:endParaRPr lang="es-MX" sz="71400" dirty="0"/>
          </a:p>
        </p:txBody>
      </p:sp>
    </p:spTree>
    <p:extLst>
      <p:ext uri="{BB962C8B-B14F-4D97-AF65-F5344CB8AC3E}">
        <p14:creationId xmlns:p14="http://schemas.microsoft.com/office/powerpoint/2010/main" val="30272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D89B47A-2EE1-4BEC-B405-718F0035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16</a:t>
            </a:fld>
            <a:endParaRPr lang="es-MX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6EC66F1D-1384-46FB-AD9A-85619AA29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77080"/>
            <a:ext cx="10058400" cy="995238"/>
          </a:xfrm>
        </p:spPr>
        <p:txBody>
          <a:bodyPr>
            <a:noAutofit/>
          </a:bodyPr>
          <a:lstStyle/>
          <a:p>
            <a:r>
              <a:rPr lang="es-MX" sz="3600" dirty="0">
                <a:latin typeface="Comic Sans MS" panose="030F0702030302020204" pitchFamily="66" charset="0"/>
              </a:rPr>
              <a:t>1.1.3 Valores éticos fundamentales: verdad, responsabilidad, justicia y libertad</a:t>
            </a:r>
          </a:p>
        </p:txBody>
      </p:sp>
    </p:spTree>
    <p:extLst>
      <p:ext uri="{BB962C8B-B14F-4D97-AF65-F5344CB8AC3E}">
        <p14:creationId xmlns:p14="http://schemas.microsoft.com/office/powerpoint/2010/main" val="1749934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D89B47A-2EE1-4BEC-B405-718F0035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17</a:t>
            </a:fld>
            <a:endParaRPr lang="es-MX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6EC66F1D-1384-46FB-AD9A-85619AA29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77080"/>
            <a:ext cx="10058400" cy="995238"/>
          </a:xfrm>
        </p:spPr>
        <p:txBody>
          <a:bodyPr/>
          <a:lstStyle/>
          <a:p>
            <a:r>
              <a:rPr lang="es-MX" dirty="0">
                <a:latin typeface="Comic Sans MS" panose="030F0702030302020204" pitchFamily="66" charset="0"/>
              </a:rPr>
              <a:t>1.1.4 Derechos Humanos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58D776E-7CB5-464B-9009-4D413990C174}"/>
              </a:ext>
            </a:extLst>
          </p:cNvPr>
          <p:cNvSpPr txBox="1"/>
          <p:nvPr/>
        </p:nvSpPr>
        <p:spPr>
          <a:xfrm>
            <a:off x="324680" y="2590800"/>
            <a:ext cx="11476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3600" dirty="0"/>
              <a:t>Los derechos humanos son derechos inherentes a todos los seres humanos, sin distinción alguna de raza, sexo, nacionalidad, origen étnico, lengua, religión o cualquier otra condición. </a:t>
            </a:r>
            <a:endParaRPr lang="es-MX" sz="71400" dirty="0"/>
          </a:p>
        </p:txBody>
      </p:sp>
    </p:spTree>
    <p:extLst>
      <p:ext uri="{BB962C8B-B14F-4D97-AF65-F5344CB8AC3E}">
        <p14:creationId xmlns:p14="http://schemas.microsoft.com/office/powerpoint/2010/main" val="21922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B09C0B5-88D1-47DA-8DFD-D3B2664B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18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A49954-5E6B-4A7D-84E7-B3B6149AAC78}"/>
              </a:ext>
            </a:extLst>
          </p:cNvPr>
          <p:cNvSpPr txBox="1"/>
          <p:nvPr/>
        </p:nvSpPr>
        <p:spPr>
          <a:xfrm>
            <a:off x="324680" y="377686"/>
            <a:ext cx="11476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3600" dirty="0"/>
              <a:t>Entre los derechos humanos se incluyen el derecho a la vida y a la libertad; a no estar sometido ni a esclavitud ni a torturas; a la libertad de opinión y de expresión; a la educación y al trabajo, entre otros muchos. </a:t>
            </a:r>
            <a:endParaRPr lang="es-MX" sz="71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FCE0C2A-FAB1-49A7-89B7-B91DB54965E2}"/>
              </a:ext>
            </a:extLst>
          </p:cNvPr>
          <p:cNvSpPr txBox="1"/>
          <p:nvPr/>
        </p:nvSpPr>
        <p:spPr>
          <a:xfrm>
            <a:off x="271672" y="3756988"/>
            <a:ext cx="11476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3600" dirty="0"/>
              <a:t>Estos derechos corresponden a todas las personas, sin discriminación alguna.</a:t>
            </a:r>
            <a:endParaRPr lang="es-MX" sz="71400" dirty="0"/>
          </a:p>
        </p:txBody>
      </p:sp>
    </p:spTree>
    <p:extLst>
      <p:ext uri="{BB962C8B-B14F-4D97-AF65-F5344CB8AC3E}">
        <p14:creationId xmlns:p14="http://schemas.microsoft.com/office/powerpoint/2010/main" val="15690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FCD5E0A-F620-4C22-9469-B70216DF7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Comic Sans MS" panose="030F0702030302020204" pitchFamily="66" charset="0"/>
              </a:rPr>
              <a:t>COMPETENCIA UNIDAD 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BC3043-AABC-438F-B775-5F65B69682C4}"/>
              </a:ext>
            </a:extLst>
          </p:cNvPr>
          <p:cNvSpPr txBox="1"/>
          <p:nvPr/>
        </p:nvSpPr>
        <p:spPr>
          <a:xfrm>
            <a:off x="410819" y="2517910"/>
            <a:ext cx="112643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Reflexiona sobre el significado de la Ética y sus implicaciones en el comportamiento para orientar su práctica en los diversos ámbitos y contextos.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3DB82AF-19BA-4E1B-898D-C9855C190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175" y="33543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4F07D96-42C2-4A2A-B46E-4C6F3CAE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1629D34-65A8-462C-BFD9-3FBAB52C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rgbClr val="000000"/>
                </a:solidFill>
                <a:latin typeface="TimesNewRomanPSMT"/>
              </a:rPr>
              <a:t>1.1.1 La ética, su objeto de estudio y su</a:t>
            </a:r>
            <a:br>
              <a:rPr lang="es-MX" dirty="0">
                <a:solidFill>
                  <a:srgbClr val="000000"/>
                </a:solidFill>
                <a:latin typeface="TimesNewRomanPSMT"/>
              </a:rPr>
            </a:br>
            <a:r>
              <a:rPr lang="es-MX" dirty="0">
                <a:solidFill>
                  <a:srgbClr val="000000"/>
                </a:solidFill>
                <a:latin typeface="TimesNewRomanPSMT"/>
              </a:rPr>
              <a:t>sentido sociocultural.</a:t>
            </a: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8FD2E4E-1B6E-49E7-A979-84D7309D96EC}"/>
              </a:ext>
            </a:extLst>
          </p:cNvPr>
          <p:cNvSpPr txBox="1"/>
          <p:nvPr/>
        </p:nvSpPr>
        <p:spPr>
          <a:xfrm>
            <a:off x="471679" y="2258263"/>
            <a:ext cx="112643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3200" b="1" dirty="0"/>
              <a:t>Conceptos de Filosofía y de ética y sus objetos de estudio </a:t>
            </a:r>
          </a:p>
          <a:p>
            <a:pPr algn="just"/>
            <a:endParaRPr lang="es-MX" sz="3200" b="1" i="1" dirty="0"/>
          </a:p>
          <a:p>
            <a:pPr algn="just"/>
            <a:r>
              <a:rPr lang="es-MX" sz="4000" i="1" dirty="0"/>
              <a:t>La ventaja que sacarás de la filosofía será hacer sin que te lo manden que otros harán por temor a las leyes. </a:t>
            </a:r>
          </a:p>
          <a:p>
            <a:pPr algn="r"/>
            <a:r>
              <a:rPr lang="es-MX" sz="4000" b="1" i="1" dirty="0"/>
              <a:t>Aristóteles</a:t>
            </a:r>
            <a:r>
              <a:rPr lang="es-MX" sz="4000" dirty="0"/>
              <a:t> </a:t>
            </a:r>
            <a:br>
              <a:rPr lang="es-MX" sz="4000" dirty="0"/>
            </a:br>
            <a:endParaRPr lang="es-MX" sz="3200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D9B3480-58E8-4D43-A08D-652C7474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3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26522-22D0-4976-990D-36D104BE2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3584"/>
            <a:ext cx="10058400" cy="1114508"/>
          </a:xfrm>
        </p:spPr>
        <p:txBody>
          <a:bodyPr/>
          <a:lstStyle/>
          <a:p>
            <a:pPr algn="ctr"/>
            <a:r>
              <a:rPr lang="es-MX" dirty="0"/>
              <a:t>¿QUÉ ES LA </a:t>
            </a:r>
            <a:r>
              <a:rPr lang="es-MX" i="1" dirty="0"/>
              <a:t>FILOSOFÍA</a:t>
            </a:r>
            <a:r>
              <a:rPr lang="es-MX" dirty="0"/>
              <a:t>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F47ED8D-C26D-4FD3-9928-7960B9B336EE}"/>
              </a:ext>
            </a:extLst>
          </p:cNvPr>
          <p:cNvSpPr txBox="1"/>
          <p:nvPr/>
        </p:nvSpPr>
        <p:spPr>
          <a:xfrm>
            <a:off x="304800" y="2464902"/>
            <a:ext cx="114763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3200" dirty="0"/>
              <a:t>La </a:t>
            </a:r>
            <a:r>
              <a:rPr lang="es-MX" sz="3200" b="1" i="1" dirty="0">
                <a:solidFill>
                  <a:srgbClr val="FF0000"/>
                </a:solidFill>
              </a:rPr>
              <a:t>Filosofía</a:t>
            </a:r>
            <a:r>
              <a:rPr lang="es-MX" sz="3200" b="1" dirty="0"/>
              <a:t> </a:t>
            </a:r>
            <a:r>
              <a:rPr lang="es-MX" sz="3200" dirty="0"/>
              <a:t>es </a:t>
            </a:r>
            <a:r>
              <a:rPr lang="es-MX" sz="3200" u="sng" dirty="0"/>
              <a:t>el saber universal  que busca dar una explicación unitaria del mundo a través de una reflexión profunda, racional y sistemática</a:t>
            </a:r>
            <a:r>
              <a:rPr lang="es-MX" sz="3200" dirty="0"/>
              <a:t>. Como saber humano, busca permanentemente la verdad de todo lo existente aplicando su carácter crítico, que es uno de sus rasgos constitutivos, decisivos dentro del pensamiento filosófico.</a:t>
            </a:r>
            <a:endParaRPr lang="es-MX" sz="4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CA1065-1339-4464-B27E-502DB40D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96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C63A7-9123-4427-B76C-61F831C5C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50569"/>
            <a:ext cx="10058400" cy="1088004"/>
          </a:xfrm>
        </p:spPr>
        <p:txBody>
          <a:bodyPr/>
          <a:lstStyle/>
          <a:p>
            <a:pPr algn="ctr"/>
            <a:r>
              <a:rPr lang="es-MX" dirty="0"/>
              <a:t>¿QUÉ ES LA </a:t>
            </a:r>
            <a:r>
              <a:rPr lang="es-MX" i="1" dirty="0"/>
              <a:t>ÉTICA</a:t>
            </a:r>
            <a:r>
              <a:rPr lang="es-MX" dirty="0"/>
              <a:t>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7A2DA99-78E3-4DBB-BDA5-6CF0DF1F7D7D}"/>
              </a:ext>
            </a:extLst>
          </p:cNvPr>
          <p:cNvSpPr txBox="1"/>
          <p:nvPr/>
        </p:nvSpPr>
        <p:spPr>
          <a:xfrm>
            <a:off x="304800" y="2849218"/>
            <a:ext cx="11476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3600" dirty="0"/>
              <a:t>La </a:t>
            </a:r>
            <a:r>
              <a:rPr lang="es-MX" sz="3600" b="1" i="1" dirty="0"/>
              <a:t>ética</a:t>
            </a:r>
            <a:r>
              <a:rPr lang="es-MX" sz="3600" b="1" dirty="0"/>
              <a:t> </a:t>
            </a:r>
            <a:r>
              <a:rPr lang="es-MX" sz="3600" dirty="0"/>
              <a:t>es la reflexión filosófica sobre la moral, de ahí que su </a:t>
            </a:r>
            <a:r>
              <a:rPr lang="es-MX" sz="3600" b="1" i="1" dirty="0"/>
              <a:t>objeto de estudio</a:t>
            </a:r>
            <a:r>
              <a:rPr lang="es-MX" sz="3600" b="1" dirty="0"/>
              <a:t> </a:t>
            </a:r>
            <a:r>
              <a:rPr lang="es-MX" sz="3600" dirty="0"/>
              <a:t>sea el comportamiento moral (costumbres, normas, deberes, responsabilidad, valores, obligaciones, etc.)</a:t>
            </a:r>
            <a:endParaRPr lang="es-MX" sz="8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D17CDA-94D8-466E-AF01-6459AEE2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71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2B05CD-323C-4939-AFBF-EAC6438BBF23}"/>
              </a:ext>
            </a:extLst>
          </p:cNvPr>
          <p:cNvSpPr txBox="1"/>
          <p:nvPr/>
        </p:nvSpPr>
        <p:spPr>
          <a:xfrm>
            <a:off x="324680" y="1172810"/>
            <a:ext cx="11476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3600" dirty="0"/>
              <a:t>El objeto de estudio de la ética es la moral, la cual está conformada por un conjunto de normas que regulan la conducta de las personas. </a:t>
            </a:r>
            <a:r>
              <a:rPr lang="es-MX" sz="3600" b="1" i="1" dirty="0"/>
              <a:t>La ética es una rama de la Filosofía dedicada al estudio de la moralidad</a:t>
            </a:r>
            <a:r>
              <a:rPr lang="es-MX" sz="3600" dirty="0"/>
              <a:t>.</a:t>
            </a:r>
            <a:endParaRPr lang="es-MX" sz="13800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482C4B4-84C4-45AB-833A-1AC721F2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29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2F7FC-6853-4B16-8671-5E4A51AF8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50574"/>
            <a:ext cx="10058400" cy="981986"/>
          </a:xfrm>
        </p:spPr>
        <p:txBody>
          <a:bodyPr/>
          <a:lstStyle/>
          <a:p>
            <a:pPr algn="ctr"/>
            <a:r>
              <a:rPr lang="es-MX" b="1" i="1" dirty="0"/>
              <a:t>ÉTICA</a:t>
            </a:r>
            <a:r>
              <a:rPr lang="es-MX" dirty="0"/>
              <a:t> Y </a:t>
            </a:r>
            <a:r>
              <a:rPr lang="es-MX" b="1" i="1" dirty="0"/>
              <a:t>MORAL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95ED34-0108-441E-96B1-1793C2A6B0F7}"/>
              </a:ext>
            </a:extLst>
          </p:cNvPr>
          <p:cNvSpPr txBox="1"/>
          <p:nvPr/>
        </p:nvSpPr>
        <p:spPr>
          <a:xfrm>
            <a:off x="324680" y="2020951"/>
            <a:ext cx="114763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700" i="1" dirty="0">
                <a:latin typeface="Arial" panose="020B0604020202020204" pitchFamily="34" charset="0"/>
                <a:cs typeface="Arial" panose="020B0604020202020204" pitchFamily="34" charset="0"/>
              </a:rPr>
              <a:t>A diferencia de otros seres, vivos o inanimados, los hombres podemos inventar y elegir en parte nuestra forma de vida. Podemos optar por lo que nos parece bueno, es decir, conveniente para nosotros, frente a lo que nos parece malo e inconveniente. Y como podemos inventar y elegir; podemos equivocarnos, que es algo que a los castores, las abejas y las termitas no suele pasarles. De modo que parece prudente fijarnos bien en lo que hacemos y procurar un cierto saber vivir que nos permita acertar. A ese saber vivir, o arte de vivir si prefieres, es a lo que llaman ética.</a:t>
            </a:r>
            <a:br>
              <a:rPr lang="es-MX" sz="2700" i="1" dirty="0">
                <a:latin typeface="Book Antiqua" panose="02040602050305030304" pitchFamily="18" charset="0"/>
              </a:rPr>
            </a:br>
            <a:endParaRPr lang="es-MX" sz="2700" i="1" dirty="0">
              <a:latin typeface="Book Antiqua" panose="02040602050305030304" pitchFamily="18" charset="0"/>
            </a:endParaRPr>
          </a:p>
          <a:p>
            <a:pPr algn="r"/>
            <a:r>
              <a:rPr lang="es-MX" sz="2700" i="1" dirty="0">
                <a:latin typeface="Book Antiqua" panose="02040602050305030304" pitchFamily="18" charset="0"/>
              </a:rPr>
              <a:t>Fernando Savater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1FBA6E-E5DB-488B-90D6-BCD4CE19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31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5236C36-560E-4867-BFA7-4EC057CD2AF8}"/>
              </a:ext>
            </a:extLst>
          </p:cNvPr>
          <p:cNvSpPr txBox="1"/>
          <p:nvPr/>
        </p:nvSpPr>
        <p:spPr>
          <a:xfrm>
            <a:off x="324680" y="854762"/>
            <a:ext cx="114763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200" dirty="0"/>
              <a:t>El vocablo «</a:t>
            </a:r>
            <a:r>
              <a:rPr lang="es-MX" sz="3200" b="1" i="1" dirty="0">
                <a:solidFill>
                  <a:srgbClr val="FF0000"/>
                </a:solidFill>
              </a:rPr>
              <a:t>ética</a:t>
            </a:r>
            <a:r>
              <a:rPr lang="es-MX" sz="3200" dirty="0"/>
              <a:t>» proviene del griego </a:t>
            </a:r>
            <a:r>
              <a:rPr lang="es-MX" sz="3200" b="1" i="1" dirty="0"/>
              <a:t>ethos</a:t>
            </a:r>
            <a:r>
              <a:rPr lang="es-MX" sz="3200" dirty="0"/>
              <a:t>, que significa </a:t>
            </a:r>
            <a:r>
              <a:rPr lang="es-MX" sz="3200" i="1" dirty="0"/>
              <a:t>modo de ser, costumbre, carácter, hábito</a:t>
            </a:r>
            <a:r>
              <a:rPr lang="es-MX" sz="3200" dirty="0"/>
              <a:t>. La ética es una rama de la Filosofía, ya que se ocupa de pensar de manera filosófica Sobre la moral, los problemas y los juicios morales. </a:t>
            </a:r>
            <a:endParaRPr lang="es-MX" sz="287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A6527E0-E79B-436B-9CAE-60FFDF2EA447}"/>
              </a:ext>
            </a:extLst>
          </p:cNvPr>
          <p:cNvSpPr txBox="1"/>
          <p:nvPr/>
        </p:nvSpPr>
        <p:spPr>
          <a:xfrm>
            <a:off x="278299" y="3710605"/>
            <a:ext cx="11476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200" dirty="0"/>
              <a:t>La palabra </a:t>
            </a:r>
            <a:r>
              <a:rPr lang="es-MX" sz="3200" b="1" i="1" dirty="0">
                <a:solidFill>
                  <a:srgbClr val="FF0000"/>
                </a:solidFill>
              </a:rPr>
              <a:t>moral</a:t>
            </a:r>
            <a:r>
              <a:rPr lang="es-MX" sz="3200" dirty="0"/>
              <a:t>, se deriva del latín </a:t>
            </a:r>
            <a:r>
              <a:rPr lang="es-MX" sz="3200" b="1" i="1" dirty="0" err="1"/>
              <a:t>mos</a:t>
            </a:r>
            <a:r>
              <a:rPr lang="es-MX" sz="3200" b="1" i="1" dirty="0"/>
              <a:t>, </a:t>
            </a:r>
            <a:r>
              <a:rPr lang="es-MX" sz="3200" b="1" i="1" dirty="0" err="1"/>
              <a:t>mors</a:t>
            </a:r>
            <a:r>
              <a:rPr lang="es-MX" sz="3200" dirty="0"/>
              <a:t>, significa lo mismo que el vocablo ethos: modos de ser, costumbre, carácter.</a:t>
            </a:r>
            <a:r>
              <a:rPr lang="es-MX" sz="4800" dirty="0"/>
              <a:t> </a:t>
            </a:r>
            <a:endParaRPr lang="es-MX" sz="59500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FBA1A91-DE67-4C65-A17B-CC30AC3F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57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A9C69-0ED7-4348-AAF8-6B510467D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4316"/>
            <a:ext cx="10058400" cy="1154264"/>
          </a:xfrm>
        </p:spPr>
        <p:txBody>
          <a:bodyPr/>
          <a:lstStyle/>
          <a:p>
            <a:pPr algn="ctr"/>
            <a:r>
              <a:rPr lang="es-MX" dirty="0">
                <a:latin typeface="Comic Sans MS" panose="030F0702030302020204" pitchFamily="66" charset="0"/>
              </a:rPr>
              <a:t>ÉTICA vs MORAL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B34096D-4F7F-4898-BA1C-74A69A129B3E}"/>
              </a:ext>
            </a:extLst>
          </p:cNvPr>
          <p:cNvSpPr txBox="1"/>
          <p:nvPr/>
        </p:nvSpPr>
        <p:spPr>
          <a:xfrm>
            <a:off x="324680" y="2551043"/>
            <a:ext cx="114763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/>
              <a:t>La </a:t>
            </a:r>
            <a:r>
              <a:rPr lang="es-MX" sz="3600" b="1" i="1" dirty="0">
                <a:solidFill>
                  <a:srgbClr val="FF0000"/>
                </a:solidFill>
              </a:rPr>
              <a:t>ética</a:t>
            </a:r>
            <a:r>
              <a:rPr lang="es-MX" sz="3600" dirty="0"/>
              <a:t> tiene un carácter más amplio; se ocupa fundamentalmente de proporcionar las líneas generales de una teoría normativa que ayude a resolver problemas humanos universales acerca de lo que es justo o debería hacerse.</a:t>
            </a:r>
            <a:endParaRPr lang="es-MX" sz="71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EA575B-0B1B-42D7-9BF8-95500ECA4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21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3413</TotalTime>
  <Words>937</Words>
  <Application>Microsoft Office PowerPoint</Application>
  <PresentationFormat>Panorámica</PresentationFormat>
  <Paragraphs>58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Comic Sans MS</vt:lpstr>
      <vt:lpstr>Tempus Sans ITC</vt:lpstr>
      <vt:lpstr>TimesNewRomanPSMT</vt:lpstr>
      <vt:lpstr>Wingdings</vt:lpstr>
      <vt:lpstr>Retrospección</vt:lpstr>
      <vt:lpstr>TALLER DE ÉTICA</vt:lpstr>
      <vt:lpstr>COMPETENCIA UNIDAD 1</vt:lpstr>
      <vt:lpstr>1.1.1 La ética, su objeto de estudio y su sentido sociocultural.</vt:lpstr>
      <vt:lpstr>¿QUÉ ES LA FILOSOFÍA?</vt:lpstr>
      <vt:lpstr>¿QUÉ ES LA ÉTICA?</vt:lpstr>
      <vt:lpstr>Presentación de PowerPoint</vt:lpstr>
      <vt:lpstr>ÉTICA Y MORAL</vt:lpstr>
      <vt:lpstr>Presentación de PowerPoint</vt:lpstr>
      <vt:lpstr>ÉTICA vs MORAL</vt:lpstr>
      <vt:lpstr>Presentación de PowerPoint</vt:lpstr>
      <vt:lpstr>Presentación de PowerPoint</vt:lpstr>
      <vt:lpstr>Presentación de PowerPoint</vt:lpstr>
      <vt:lpstr>1.1.2 El juicio moral y el juicio ético</vt:lpstr>
      <vt:lpstr>Presentación de PowerPoint</vt:lpstr>
      <vt:lpstr>Presentación de PowerPoint</vt:lpstr>
      <vt:lpstr>1.1.3 Valores éticos fundamentales: verdad, responsabilidad, justicia y libertad</vt:lpstr>
      <vt:lpstr>1.1.4 Derechos Humanos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ÉTICA</dc:title>
  <dc:creator>Adolfo hernandez valdes</dc:creator>
  <cp:lastModifiedBy>Adolfo hernandez valdes</cp:lastModifiedBy>
  <cp:revision>21</cp:revision>
  <dcterms:created xsi:type="dcterms:W3CDTF">2019-08-20T02:48:40Z</dcterms:created>
  <dcterms:modified xsi:type="dcterms:W3CDTF">2020-09-22T13:10:46Z</dcterms:modified>
</cp:coreProperties>
</file>