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1" r:id="rId15"/>
    <p:sldId id="272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806" units="cm"/>
          <inkml:channel name="Y" type="integer" max="900" units="cm"/>
          <inkml:channel name="T" type="integer" max="2.14748E9" units="dev"/>
        </inkml:traceFormat>
        <inkml:channelProperties>
          <inkml:channelProperty channel="X" name="resolution" value="90.80906" units="1/cm"/>
          <inkml:channelProperty channel="Y" name="resolution" value="52.02312" units="1/cm"/>
          <inkml:channelProperty channel="T" name="resolution" value="1" units="1/dev"/>
        </inkml:channelProperties>
      </inkml:inkSource>
      <inkml:timestamp xml:id="ts0" timeString="2020-09-30T16:39:40.2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4351 13734 0,'23'0'63,"1"0"-48,23 0 1,-23 0-16,-1 0 15,24 0-15,-23 24 16,-1-24-16,24 24 16,24-1-16,-48-23 15,24 24-15,0-1 16,0-23-16,-23 24 16,-1-24-16,1 23 15,-1-23-15,1 0 16,23 24-16,-24-24 15,1 23-15,23-23 16,-23 0-16,-1 0 16,-23 24-1,47-24 17,-23 23-17,-1-23 1,1 0-16,-1 0 15,48 24-15,-48-24 16,1 0-16,-1 0 16,24 0-16,-23 0 15,-1 0-15,1 0 32,-1 0-32,1 0 0,23 0 15,-24 0 1,1 0-16,23 23 0,0-23 15,24 0-15,-1 0 16,1 0 0,-48 0-16,1 0 0,-1 0 15,1 0-15,-1 0 16,24 0-16,-23 0 16,-1 0-16,1 0 15,23 0-15,-24 0 16,1 0-1,0 0-15,-1 0 16,1 0-16,-1 0 16,48 0-16,-24 0 15,23 0-15,1 0 16,23 0-16,23-23 16,1-1-16,0 24 15,-24 0-15,-24-23 16,1 23-16,-48 0 15,1 0-15,-1 0 16,1 0-16,-1 0 16,24 0-16,-23 0 15,-1 0-15,1 0 16,23 0-16,-23 0 16,23 0-16,-24 0 15,24 0-15,-23 0 16,-1 0-16,24 0 15,0 0-15,0 0 16,0 0-16,-23 0 16,23 0-16,0 0 15,0 0-15,-24-24 16,1 24-16,23-23 16,-23 23-16,-1 0 15,24 0-15,-23 0 16,-1 0-16,1 0 15,-1 0-15,1 0 16,-24-24-16,23 24 16,1 0-16,-1 0 15,1 0-15,23 0 16,23 0-16,1 0 16,-1 0-16,25 0 15,-1 0-15,0 0 16,-24-23-16,1 23 15,23 0-15,0 0 16,-47 0-16,24 0 16,-1-24-16,1 1 15,-1-1-15,-46 24 16,-1-23-16,24 23 16,-23-24-16,-1 24 15,1 0-15,-1 0 16,1 0-16,-1 0 15,-23-24-15,47 24 16,-23-23-16,23-1 16,0 1-16,47-1 15,-70 1-15,23-1 16,0 24-16,-24-23 16,1 23-16,23-24 15,-24 24-15,1 0 16,23-23-16,0 23 15,0 0-15,0 0 16,-24 0-16,25 0 16,-1 0-16,-24 0 15,1 0-15,-1 0 16,1 0-16,-1 0 16,1 0-16,-1 0 15,1 0-15,23 0 16,-24 0-16,1 0 15,23 23-15,-24-23 16,1 24-16,23-24 16,-24 23-16,1 1 15,23-24-15,-24 23 16,25 1-16,-25-24 16,1 0-16,-1 0 15,24 0-15,-23 0 16,-1 0-16,24 23 15,-23-23-15,-1 0 16,1 0-16,23 0 16,-24 24-16,1-24 15,46 0-15,-46 0 16,23 0-16,-24 0 16,24 0-16,-23 0 15,0 0 1,-1 0-16,1 0 15,23 0-15,-24-24 16,1 24-16,23 0 16,-24-23-16,1 23 15,-24-24 17,0 1-32,23 23 0,-23-24 15,24 1 1,-1-1-16,24 24 15,-47-23-15,24 23 16,-24-24-16,23 1 63,-23-1-48,0 1 16,24-1 63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39FD7-984A-4E0E-A847-432DBE84ED47}" type="datetimeFigureOut">
              <a:rPr lang="es-MX" smtClean="0"/>
              <a:t>28/10/2020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FE910-C643-4AB6-8BA3-BF1969FDA9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5989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89A1-DD6C-4D73-BE4A-A7B0E50C706B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66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EA2-560B-48A9-B08A-4B1B6B12ACCC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446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7251A-CE69-4817-93E2-421797394749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1420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F6438-3D36-40C2-A4FC-7D0C05EDC98A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13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9421-9AE5-4A3E-82AF-776695F17B16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80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B8D5-3622-40D0-A49B-E195789A3B98}" type="datetime1">
              <a:rPr lang="es-MX" smtClean="0"/>
              <a:t>28/10/2020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425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6927-4AD4-4BE2-B7ED-5B0FE3C96347}" type="datetime1">
              <a:rPr lang="es-MX" smtClean="0"/>
              <a:t>28/10/2020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022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9E442-CCCD-4ED4-9900-277B8ADF6F7A}" type="datetime1">
              <a:rPr lang="es-MX" smtClean="0"/>
              <a:t>28/10/2020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6699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67FC-031F-4032-BEC1-DCC38C0BC367}" type="datetime1">
              <a:rPr lang="es-MX" smtClean="0"/>
              <a:t>28/10/2020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395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C7AD277-FEC9-4906-9DB7-44A546EEB77E}" type="datetime1">
              <a:rPr lang="es-MX" smtClean="0"/>
              <a:t>28/10/2020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972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A847-1BC1-4EC5-A00E-C6B002C8C838}" type="datetime1">
              <a:rPr lang="es-MX" smtClean="0"/>
              <a:t>28/10/2020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8785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71AADB8-3B57-4FD2-86A2-C7316616914D}" type="datetime1">
              <a:rPr lang="es-MX" smtClean="0"/>
              <a:t>28/10/2020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D73192A-E770-46CE-862D-EE8BAF11356A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88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EB1836F0-F9E0-4D93-9BDD-7EEC6EA05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6203F8-FD2F-4F9F-AFD5-6270660A0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424076"/>
            <a:ext cx="6253317" cy="3052896"/>
          </a:xfrm>
        </p:spPr>
        <p:txBody>
          <a:bodyPr>
            <a:normAutofit/>
          </a:bodyPr>
          <a:lstStyle/>
          <a:p>
            <a:pPr algn="ctr"/>
            <a:r>
              <a:rPr lang="es-MX" dirty="0"/>
              <a:t>Calidad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A38E1F-38FB-44DF-A94E-3427C6230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3624" y="4601392"/>
            <a:ext cx="6867801" cy="1634565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s-MX" sz="4400" dirty="0">
                <a:solidFill>
                  <a:srgbClr val="000000"/>
                </a:solidFill>
                <a:latin typeface="Tempus Sans ITC" panose="04020404030D07020202" pitchFamily="82" charset="0"/>
              </a:rPr>
              <a:t>1.2 Planeación y definición de programas de calidad.</a:t>
            </a:r>
          </a:p>
        </p:txBody>
      </p:sp>
      <p:pic>
        <p:nvPicPr>
          <p:cNvPr id="1028" name="Picture 4" descr="Resultado de imagen para itz">
            <a:extLst>
              <a:ext uri="{FF2B5EF4-FFF2-40B4-BE49-F238E27FC236}">
                <a16:creationId xmlns:a16="http://schemas.microsoft.com/office/drawing/2014/main" id="{B6E47A1E-965A-410A-B83F-CBDFDC365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999" y="1172421"/>
            <a:ext cx="4001315" cy="3983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A49EFD3-A806-4D59-99F1-AA9AFAE4E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76">
            <a:extLst>
              <a:ext uri="{FF2B5EF4-FFF2-40B4-BE49-F238E27FC236}">
                <a16:creationId xmlns:a16="http://schemas.microsoft.com/office/drawing/2014/main" id="{6D2F28D1-82F9-40FE-935C-85ECF7660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4" name="Rectangle 78">
            <a:extLst>
              <a:ext uri="{FF2B5EF4-FFF2-40B4-BE49-F238E27FC236}">
                <a16:creationId xmlns:a16="http://schemas.microsoft.com/office/drawing/2014/main" id="{4B670E93-2F53-48FC-AB6C-E99E22D17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9B99BA-00C6-4062-A6FC-F1DF49F76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21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MX" altLang="es-MX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039706C-1D43-4CC0-9E8D-3B8BD1DB9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3625" y="3721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MX" altLang="es-MX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B1AB7A-086A-4A59-9B90-2B8B67583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</a:t>
            </a:fld>
            <a:endParaRPr lang="es-MX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6B40EF8-8D04-47A1-89F2-568EBE0E0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438" y="36290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MX" altLang="es-MX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79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833BA-48E9-436A-BB23-0DCB8499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26541"/>
            <a:ext cx="10058400" cy="954122"/>
          </a:xfrm>
        </p:spPr>
        <p:txBody>
          <a:bodyPr/>
          <a:lstStyle/>
          <a:p>
            <a:r>
              <a:rPr lang="es-MX" sz="4800" b="0" i="0" dirty="0">
                <a:solidFill>
                  <a:srgbClr val="000000"/>
                </a:solidFill>
                <a:effectLst/>
                <a:latin typeface="TimesNewRomanPSMT"/>
              </a:rPr>
              <a:t>1.3 Implantación de Planes</a:t>
            </a:r>
            <a:endParaRPr lang="es-MX" dirty="0">
              <a:effectLst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4F3CF6A-354F-43EC-8217-F5E6A91C3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73192A-E770-46CE-862D-EE8BAF11356A}" type="slidenum">
              <a:rPr kumimoji="0" lang="es-MX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s-MX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FB07AC2-3AE7-4143-903A-E49A1A0802C5}"/>
              </a:ext>
            </a:extLst>
          </p:cNvPr>
          <p:cNvSpPr txBox="1"/>
          <p:nvPr/>
        </p:nvSpPr>
        <p:spPr>
          <a:xfrm>
            <a:off x="424813" y="6488080"/>
            <a:ext cx="100583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kumimoji="0" lang="es-MX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Requerimientos </a:t>
            </a:r>
            <a:r>
              <a:rPr lang="es-MX" dirty="0"/>
              <a:t>para el sistema de planeación de la producción</a:t>
            </a:r>
            <a:r>
              <a:rPr lang="es-MX" sz="1600" dirty="0"/>
              <a:t> </a:t>
            </a:r>
            <a:br>
              <a:rPr lang="es-MX" sz="1600" dirty="0"/>
            </a:br>
            <a:endParaRPr kumimoji="0" lang="es-MX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416FA39-1B72-426D-A3EA-5D1E7A4D4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440" y="53793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MX" altLang="es-MX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B14036E-88F7-4C63-8158-8DB50EB28F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903"/>
          <a:stretch/>
        </p:blipFill>
        <p:spPr>
          <a:xfrm>
            <a:off x="424813" y="1863655"/>
            <a:ext cx="10871343" cy="446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64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833BA-48E9-436A-BB23-0DCB8499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26541"/>
            <a:ext cx="10058400" cy="954122"/>
          </a:xfrm>
        </p:spPr>
        <p:txBody>
          <a:bodyPr/>
          <a:lstStyle/>
          <a:p>
            <a:r>
              <a:rPr lang="es-MX" sz="4800" b="0" i="0" dirty="0">
                <a:solidFill>
                  <a:srgbClr val="000000"/>
                </a:solidFill>
                <a:effectLst/>
                <a:latin typeface="TimesNewRomanPSMT"/>
              </a:rPr>
              <a:t>Implantación de Planes (MPS)</a:t>
            </a:r>
            <a:endParaRPr lang="es-MX" dirty="0">
              <a:effectLst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4F3CF6A-354F-43EC-8217-F5E6A91C3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73192A-E770-46CE-862D-EE8BAF11356A}" type="slidenum">
              <a:rPr kumimoji="0" lang="es-MX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s-MX" sz="10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416FA39-1B72-426D-A3EA-5D1E7A4D4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440" y="53793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MX" altLang="es-MX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altLang="es-MX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8" name="Picture 2" descr="ECONOMIA GENERAL S - 1 INTRODUCCION Abraham Ulises Castañeda Cortez, Ph.D.  - ppt descargar">
            <a:extLst>
              <a:ext uri="{FF2B5EF4-FFF2-40B4-BE49-F238E27FC236}">
                <a16:creationId xmlns:a16="http://schemas.microsoft.com/office/drawing/2014/main" id="{842B4BE1-B026-42BE-85C1-AC3CF23F23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25" b="8837"/>
          <a:stretch/>
        </p:blipFill>
        <p:spPr bwMode="auto">
          <a:xfrm>
            <a:off x="1562984" y="1950096"/>
            <a:ext cx="8337473" cy="469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706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2CA8D-6E49-4D6E-9D0A-CC2FE3EAF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OBJETIVOS DEL MPS (Master </a:t>
            </a:r>
            <a:r>
              <a:rPr lang="es-MX" dirty="0" err="1"/>
              <a:t>Production</a:t>
            </a:r>
            <a:r>
              <a:rPr lang="es-MX" dirty="0"/>
              <a:t> Schedule)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E8E8EDA-6F1F-41DF-8242-DA70262FF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12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EA0A08D-3551-4F58-8E71-58D9540ADF7D}"/>
              </a:ext>
            </a:extLst>
          </p:cNvPr>
          <p:cNvSpPr txBox="1"/>
          <p:nvPr/>
        </p:nvSpPr>
        <p:spPr>
          <a:xfrm>
            <a:off x="1066800" y="2070656"/>
            <a:ext cx="100583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400" b="1" dirty="0">
                <a:solidFill>
                  <a:srgbClr val="000000"/>
                </a:solidFill>
                <a:latin typeface="Arial" panose="020B0604020202020204" pitchFamily="34" charset="0"/>
              </a:rPr>
              <a:t>Programar los artículos para que estén en tiempo</a:t>
            </a:r>
            <a:endParaRPr lang="es-MX" sz="44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670B4B8-3F48-41F8-A313-13C36B21E14F}"/>
              </a:ext>
            </a:extLst>
          </p:cNvPr>
          <p:cNvSpPr txBox="1"/>
          <p:nvPr/>
        </p:nvSpPr>
        <p:spPr>
          <a:xfrm>
            <a:off x="1066799" y="4190084"/>
            <a:ext cx="100583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400" b="1" dirty="0">
                <a:solidFill>
                  <a:srgbClr val="000000"/>
                </a:solidFill>
                <a:latin typeface="Arial" panose="020B0604020202020204" pitchFamily="34" charset="0"/>
              </a:rPr>
              <a:t>Programar para evitar sobrecargas y cargas ligeras en línea de producción</a:t>
            </a: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195017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DDA41AE-4A78-4398-BCF2-B8E9CB08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13</a:t>
            </a:fld>
            <a:endParaRPr lang="es-MX"/>
          </a:p>
        </p:txBody>
      </p:sp>
      <p:pic>
        <p:nvPicPr>
          <p:cNvPr id="5122" name="Picture 2" descr="3. Modelos y técnicas básicas de planificación de la producción - Blog de  ADE">
            <a:extLst>
              <a:ext uri="{FF2B5EF4-FFF2-40B4-BE49-F238E27FC236}">
                <a16:creationId xmlns:a16="http://schemas.microsoft.com/office/drawing/2014/main" id="{FBD09A7B-83BA-4CCA-A62D-D187EE799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65899"/>
            <a:ext cx="6126201" cy="612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943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2CA8D-6E49-4D6E-9D0A-CC2FE3EAF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IMPLEMENTACIÓN DEL MPS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E8E8EDA-6F1F-41DF-8242-DA70262FF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14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EA0A08D-3551-4F58-8E71-58D9540ADF7D}"/>
              </a:ext>
            </a:extLst>
          </p:cNvPr>
          <p:cNvSpPr txBox="1"/>
          <p:nvPr/>
        </p:nvSpPr>
        <p:spPr>
          <a:xfrm>
            <a:off x="563876" y="2049390"/>
            <a:ext cx="10877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 Los pedidos de los clientes</a:t>
            </a:r>
            <a:endParaRPr lang="es-MX" sz="40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83A17B8-7951-466A-BE31-5B325154D6DC}"/>
              </a:ext>
            </a:extLst>
          </p:cNvPr>
          <p:cNvSpPr txBox="1"/>
          <p:nvPr/>
        </p:nvSpPr>
        <p:spPr>
          <a:xfrm>
            <a:off x="687926" y="3381706"/>
            <a:ext cx="10877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 Los pronósticos</a:t>
            </a:r>
            <a:endParaRPr lang="es-MX" sz="4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2A3208F-2F98-45A3-986D-C7018979963E}"/>
              </a:ext>
            </a:extLst>
          </p:cNvPr>
          <p:cNvSpPr txBox="1"/>
          <p:nvPr/>
        </p:nvSpPr>
        <p:spPr>
          <a:xfrm>
            <a:off x="563876" y="4536024"/>
            <a:ext cx="10877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 Informes de inventarios</a:t>
            </a:r>
            <a:endParaRPr lang="es-MX" sz="40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ED28FA9-8744-4654-8B9E-231589407A72}"/>
              </a:ext>
            </a:extLst>
          </p:cNvPr>
          <p:cNvSpPr txBox="1"/>
          <p:nvPr/>
        </p:nvSpPr>
        <p:spPr>
          <a:xfrm>
            <a:off x="574509" y="5711608"/>
            <a:ext cx="10877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 Informes de capacidad de producción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98309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2CA8D-6E49-4D6E-9D0A-CC2FE3EAF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IMPLEMENTACIÓN DEL MPS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E8E8EDA-6F1F-41DF-8242-DA70262FF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15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EA0A08D-3551-4F58-8E71-58D9540ADF7D}"/>
              </a:ext>
            </a:extLst>
          </p:cNvPr>
          <p:cNvSpPr txBox="1"/>
          <p:nvPr/>
        </p:nvSpPr>
        <p:spPr>
          <a:xfrm>
            <a:off x="595423" y="2070656"/>
            <a:ext cx="108771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 Determina los niveles necesarios de producción, inventarios y mano de obra</a:t>
            </a:r>
            <a:endParaRPr lang="es-MX" sz="40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670B4B8-3F48-41F8-A313-13C36B21E14F}"/>
              </a:ext>
            </a:extLst>
          </p:cNvPr>
          <p:cNvSpPr txBox="1"/>
          <p:nvPr/>
        </p:nvSpPr>
        <p:spPr>
          <a:xfrm>
            <a:off x="1066799" y="4190084"/>
            <a:ext cx="100583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400" b="1" dirty="0">
                <a:solidFill>
                  <a:srgbClr val="000000"/>
                </a:solidFill>
                <a:latin typeface="Arial" panose="020B0604020202020204" pitchFamily="34" charset="0"/>
              </a:rPr>
              <a:t>Programar para evitar sobrecargas y cargas ligeras en línea de producción</a:t>
            </a:r>
            <a:endParaRPr lang="es-MX" sz="4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DF71C46E-74F6-460E-BEA3-102F735D5962}"/>
                  </a:ext>
                </a:extLst>
              </p14:cNvPr>
              <p14:cNvContentPartPr/>
              <p14:nvPr/>
            </p14:nvContentPartPr>
            <p14:xfrm>
              <a:off x="1566360" y="4825800"/>
              <a:ext cx="2938320" cy="228960"/>
            </p14:xfrm>
          </p:contentPart>
        </mc:Choice>
        <mc:Fallback xmlns=""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DF71C46E-74F6-460E-BEA3-102F735D596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7000" y="4816440"/>
                <a:ext cx="2957040" cy="247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1014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ED4E2264-5ECE-4FC0-A1FE-55E30150E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50492"/>
            <a:ext cx="10058400" cy="1021743"/>
          </a:xfrm>
        </p:spPr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PROGRAMA MAESTRO DE PRODUCCIÓN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D185CC1-607F-4926-B9E6-ECBEEC355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16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771DDFF-729E-42D5-B6A8-3095577E5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69" y="3722033"/>
            <a:ext cx="11136861" cy="238187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0BF826A-C427-4F30-9661-E04BDA53C3C8}"/>
              </a:ext>
            </a:extLst>
          </p:cNvPr>
          <p:cNvSpPr txBox="1"/>
          <p:nvPr/>
        </p:nvSpPr>
        <p:spPr>
          <a:xfrm>
            <a:off x="657445" y="1953554"/>
            <a:ext cx="108771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Para asegurar un buen programa maestro, el programador debe asegurar: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61527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5AE497-2DA0-4A60-849A-9A703E614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506" y="562527"/>
            <a:ext cx="10058400" cy="809708"/>
          </a:xfrm>
        </p:spPr>
        <p:txBody>
          <a:bodyPr/>
          <a:lstStyle/>
          <a:p>
            <a:r>
              <a:rPr lang="es-MX" b="1" dirty="0">
                <a:solidFill>
                  <a:srgbClr val="0070C0"/>
                </a:solidFill>
              </a:rPr>
              <a:t>Programa maestro de producción (MPS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60347C2C-22A4-4EFE-A971-D657D820A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17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D9AD1FC-ADE6-4696-A5F8-2FE9BC374E89}"/>
              </a:ext>
            </a:extLst>
          </p:cNvPr>
          <p:cNvSpPr txBox="1"/>
          <p:nvPr/>
        </p:nvSpPr>
        <p:spPr>
          <a:xfrm>
            <a:off x="657446" y="2788441"/>
            <a:ext cx="108771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Es el plan con los tiempos desglosados que especifica cuántas piezas finales va a fabricar la empresa y cuándo.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30536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B4FB71-FF6D-46D3-AB20-7B6E78EB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001" y="536023"/>
            <a:ext cx="10058400" cy="836212"/>
          </a:xfrm>
        </p:spPr>
        <p:txBody>
          <a:bodyPr/>
          <a:lstStyle/>
          <a:p>
            <a:r>
              <a:rPr lang="es-MX" b="1" dirty="0">
                <a:solidFill>
                  <a:srgbClr val="0070C0"/>
                </a:solidFill>
              </a:rPr>
              <a:t>Disponible para prometer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3A130A3E-7563-4F74-AAD0-64BF6142D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18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9E108AF-47F3-4B9F-89F3-3C25B568B0AA}"/>
              </a:ext>
            </a:extLst>
          </p:cNvPr>
          <p:cNvSpPr txBox="1"/>
          <p:nvPr/>
        </p:nvSpPr>
        <p:spPr>
          <a:xfrm>
            <a:off x="657446" y="2788441"/>
            <a:ext cx="108771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Es el plan con los tiempos desglosados que especifica cuántas piezas finales va a fabricar la empresa y cuándo.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409251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0F408A-47B4-4F2D-B6EC-1C2C625A9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LA PLANEACIÓN DE REQUERIMIENTO DE MATERIALES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96614105-4C97-4C36-8767-5717C0B83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19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5EC093E-B482-4F44-9581-CD0FFA57A878}"/>
              </a:ext>
            </a:extLst>
          </p:cNvPr>
          <p:cNvSpPr txBox="1"/>
          <p:nvPr/>
        </p:nvSpPr>
        <p:spPr>
          <a:xfrm>
            <a:off x="471915" y="2470389"/>
            <a:ext cx="108771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MRP tiene más provecho en las industrias donde varios productos se hacen en lotes con el mismo equipo de producción. 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648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5A6C824-CF3D-499C-99E0-B25AE7C4E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Graficas APQP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21CBC74-A160-4C8A-A1A8-176493C50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2</a:t>
            </a:fld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5536660-0312-46AC-BE61-752473CDD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739" y="1782950"/>
            <a:ext cx="8786191" cy="5020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03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853003ED-C072-452D-A2DB-37F2DA510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20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F7A414C-02C4-4895-89A7-6E928FDEDE5E}"/>
              </a:ext>
            </a:extLst>
          </p:cNvPr>
          <p:cNvSpPr txBox="1"/>
          <p:nvPr/>
        </p:nvSpPr>
        <p:spPr>
          <a:xfrm>
            <a:off x="564680" y="906632"/>
            <a:ext cx="108771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MRP aprovecha más a las compañías dedicadas a las operaciones de ensamble y menos a las de fabricación.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54335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97314B1-0CCD-43F4-9149-136459BD6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21</a:t>
            </a:fld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682E15-DFD0-44F6-80B9-A693A48699A7}"/>
              </a:ext>
            </a:extLst>
          </p:cNvPr>
          <p:cNvSpPr txBox="1"/>
          <p:nvPr/>
        </p:nvSpPr>
        <p:spPr>
          <a:xfrm>
            <a:off x="432160" y="936415"/>
            <a:ext cx="1087710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MX" sz="4000" b="1" dirty="0">
                <a:solidFill>
                  <a:srgbClr val="000000"/>
                </a:solidFill>
                <a:latin typeface="Arial" panose="020B0604020202020204" pitchFamily="34" charset="0"/>
              </a:rPr>
              <a:t>MRP no funciona bien en compañías que producen pocas unidades al año. Especialmente en las compañías que fabrican productos caros y complicados que requieren investigación y diseño avanzados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180830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D645E0C9-8AF1-45FA-8301-FD688F9BA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>
                <a:solidFill>
                  <a:srgbClr val="007434"/>
                </a:solidFill>
              </a:rPr>
              <a:t>Aplicaciones industriales y beneficios esperados de MRP 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4D47A65-34EA-40FF-AB86-1DC501128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22</a:t>
            </a:fld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FE3A9B5-CF4D-4C38-9C20-65E235738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19" y="1899615"/>
            <a:ext cx="11496425" cy="382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658197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2CBA77-D828-4809-A92A-514DC5B9C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90" y="246846"/>
            <a:ext cx="10479819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>
                <a:solidFill>
                  <a:srgbClr val="C00000"/>
                </a:solidFill>
              </a:rPr>
              <a:t>ESTRUCTURA DEL SISTEMA DE PLANEACIÓN</a:t>
            </a:r>
            <a:br>
              <a:rPr lang="es-MX" b="1" dirty="0">
                <a:solidFill>
                  <a:srgbClr val="C00000"/>
                </a:solidFill>
              </a:rPr>
            </a:br>
            <a:r>
              <a:rPr lang="es-MX" b="1" dirty="0">
                <a:solidFill>
                  <a:srgbClr val="C00000"/>
                </a:solidFill>
              </a:rPr>
              <a:t>DE REQUERIMIENTO DE MATERIALES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C7EBC0E-3749-418D-976F-632939CD5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23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16B8065-CFC8-41D1-A66B-E6334B9637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16" y="1810747"/>
            <a:ext cx="6523280" cy="501416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16D835C-F0DB-41C6-B56B-E45A962AA47D}"/>
              </a:ext>
            </a:extLst>
          </p:cNvPr>
          <p:cNvSpPr txBox="1"/>
          <p:nvPr/>
        </p:nvSpPr>
        <p:spPr>
          <a:xfrm>
            <a:off x="6997147" y="3703118"/>
            <a:ext cx="47626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/>
              <a:t>Vista general de los elementos que componen un programa general de planeación de necesidades y los informes que se generan</a:t>
            </a:r>
            <a:r>
              <a:rPr lang="es-MX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253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5EBA7E-2E04-4BB0-BB64-C9272ECAB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30087"/>
            <a:ext cx="10058400" cy="1207273"/>
          </a:xfrm>
        </p:spPr>
        <p:txBody>
          <a:bodyPr/>
          <a:lstStyle/>
          <a:p>
            <a:r>
              <a:rPr lang="es-MX" b="1" dirty="0">
                <a:solidFill>
                  <a:srgbClr val="C00000"/>
                </a:solidFill>
              </a:rPr>
              <a:t>LISTA DE MATERIALES (BOM)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CAF12B3B-141B-4644-92E7-EC6E5086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24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137027A-4C5D-4B12-AEB6-805052B44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840" y="2001078"/>
            <a:ext cx="8559443" cy="464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910159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D42F82D7-C981-4AF8-9350-7004B9A89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25</a:t>
            </a:fld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7120C9B-1094-4D40-8133-E35970B5D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613" y="1414069"/>
            <a:ext cx="4037979" cy="522827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A5E9049-5129-4999-98DC-C33DA7B85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3881" y="1425598"/>
            <a:ext cx="3902589" cy="522827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52D05EA-64B3-4030-9A85-15805E25E2D5}"/>
              </a:ext>
            </a:extLst>
          </p:cNvPr>
          <p:cNvSpPr txBox="1"/>
          <p:nvPr/>
        </p:nvSpPr>
        <p:spPr>
          <a:xfrm>
            <a:off x="929443" y="278000"/>
            <a:ext cx="11078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/>
              <a:t>Lista de piezas en formato escalonado y de nivel único</a:t>
            </a:r>
          </a:p>
        </p:txBody>
      </p:sp>
    </p:spTree>
    <p:extLst>
      <p:ext uri="{BB962C8B-B14F-4D97-AF65-F5344CB8AC3E}">
        <p14:creationId xmlns:p14="http://schemas.microsoft.com/office/powerpoint/2010/main" val="77249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9A11F62-9D2B-40CD-9123-A7D7F1872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26</a:t>
            </a:fld>
            <a:endParaRPr lang="es-MX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87DBA66-FCB4-4EB2-A24A-951F00BD8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5206"/>
            <a:ext cx="11911011" cy="410030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7F9C9E0-BA61-43CC-8DB3-3E2A464E488C}"/>
              </a:ext>
            </a:extLst>
          </p:cNvPr>
          <p:cNvSpPr txBox="1"/>
          <p:nvPr/>
        </p:nvSpPr>
        <p:spPr>
          <a:xfrm>
            <a:off x="929443" y="278000"/>
            <a:ext cx="10283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/>
              <a:t>Jerarquía del producto L en a) expandido al nivel inferior de cada pieza de b)</a:t>
            </a:r>
          </a:p>
        </p:txBody>
      </p:sp>
    </p:spTree>
    <p:extLst>
      <p:ext uri="{BB962C8B-B14F-4D97-AF65-F5344CB8AC3E}">
        <p14:creationId xmlns:p14="http://schemas.microsoft.com/office/powerpoint/2010/main" val="379958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833BA-48E9-436A-BB23-0DCB8499A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Resultados/salidas del diseño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4F3CF6A-354F-43EC-8217-F5E6A91C3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3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FB07AC2-3AE7-4143-903A-E49A1A0802C5}"/>
              </a:ext>
            </a:extLst>
          </p:cNvPr>
          <p:cNvSpPr txBox="1"/>
          <p:nvPr/>
        </p:nvSpPr>
        <p:spPr>
          <a:xfrm>
            <a:off x="1000541" y="2199155"/>
            <a:ext cx="86669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Análisis de Modo y Efecto de Falla de Diseño (AMEFD)</a:t>
            </a:r>
            <a:endParaRPr lang="es-MX" sz="4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934F2F5-6F07-4891-BFED-C227270BD0D6}"/>
              </a:ext>
            </a:extLst>
          </p:cNvPr>
          <p:cNvSpPr txBox="1"/>
          <p:nvPr/>
        </p:nvSpPr>
        <p:spPr>
          <a:xfrm>
            <a:off x="1000541" y="4335811"/>
            <a:ext cx="10648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Diseño para Facilidad de Manufactura y Ensamble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269497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5AC95473-A082-463E-8327-2D08EE226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4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5CA4A73-C5AB-43B8-8CF4-7592E3403F6A}"/>
              </a:ext>
            </a:extLst>
          </p:cNvPr>
          <p:cNvSpPr txBox="1"/>
          <p:nvPr/>
        </p:nvSpPr>
        <p:spPr>
          <a:xfrm>
            <a:off x="1080055" y="858620"/>
            <a:ext cx="10648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Verificación de Diseño</a:t>
            </a:r>
            <a:endParaRPr lang="es-MX" sz="4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90008C-66DF-4671-A4A4-FA51CF67987F}"/>
              </a:ext>
            </a:extLst>
          </p:cNvPr>
          <p:cNvSpPr txBox="1"/>
          <p:nvPr/>
        </p:nvSpPr>
        <p:spPr>
          <a:xfrm>
            <a:off x="960785" y="2756453"/>
            <a:ext cx="10648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Revisión de Diseño</a:t>
            </a:r>
            <a:endParaRPr lang="es-MX" sz="4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61C7623-F3D7-4AC0-94CF-C5D3D3374125}"/>
              </a:ext>
            </a:extLst>
          </p:cNvPr>
          <p:cNvSpPr txBox="1"/>
          <p:nvPr/>
        </p:nvSpPr>
        <p:spPr>
          <a:xfrm>
            <a:off x="960785" y="4561952"/>
            <a:ext cx="10648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Construcción de Prototipo - Plan de Control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240829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105EC52-AC01-4EA8-BDBB-B7D4791F9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5</a:t>
            </a:fld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A21738D-0A5C-4655-BBCB-EA3E83B31D73}"/>
              </a:ext>
            </a:extLst>
          </p:cNvPr>
          <p:cNvSpPr txBox="1"/>
          <p:nvPr/>
        </p:nvSpPr>
        <p:spPr>
          <a:xfrm>
            <a:off x="771940" y="707486"/>
            <a:ext cx="10648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Dibujos de Ingeniería (Incluyendo Datos Matemáticos)</a:t>
            </a:r>
            <a:endParaRPr lang="es-MX" sz="48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68FDE03-61D1-4518-85A3-8CA015595ADA}"/>
              </a:ext>
            </a:extLst>
          </p:cNvPr>
          <p:cNvSpPr txBox="1"/>
          <p:nvPr/>
        </p:nvSpPr>
        <p:spPr>
          <a:xfrm>
            <a:off x="1046926" y="3013501"/>
            <a:ext cx="10648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Especificaciones de Ingeniería</a:t>
            </a:r>
            <a:endParaRPr lang="es-MX" sz="4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3BEEB6-25E1-472D-B092-FA7EA4B60524}"/>
              </a:ext>
            </a:extLst>
          </p:cNvPr>
          <p:cNvSpPr txBox="1"/>
          <p:nvPr/>
        </p:nvSpPr>
        <p:spPr>
          <a:xfrm>
            <a:off x="1046926" y="4792033"/>
            <a:ext cx="10648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Especificaciones de Materiales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126930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3277E57-0A7F-4B12-BED2-16A0ADE7E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6</a:t>
            </a:fld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CD4E1A0-33FB-4875-9736-B10D90B53B9C}"/>
              </a:ext>
            </a:extLst>
          </p:cNvPr>
          <p:cNvSpPr txBox="1"/>
          <p:nvPr/>
        </p:nvSpPr>
        <p:spPr>
          <a:xfrm>
            <a:off x="771940" y="707486"/>
            <a:ext cx="10648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Cambios en Dibujos y Especificaciones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318020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833BA-48E9-436A-BB23-0DCB8499A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Resultados/salidas de APQP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4F3CF6A-354F-43EC-8217-F5E6A91C3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7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FB07AC2-3AE7-4143-903A-E49A1A0802C5}"/>
              </a:ext>
            </a:extLst>
          </p:cNvPr>
          <p:cNvSpPr txBox="1"/>
          <p:nvPr/>
        </p:nvSpPr>
        <p:spPr>
          <a:xfrm>
            <a:off x="1154084" y="2812317"/>
            <a:ext cx="100583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Requerimientos de nuevo Equipo, Herramental e Instalaciones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135077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F59E374-E5CF-4BB8-BA1D-8C5A03470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8</a:t>
            </a:fld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1F3ADC5-1D8B-4155-A546-32A96EBF9E13}"/>
              </a:ext>
            </a:extLst>
          </p:cNvPr>
          <p:cNvSpPr txBox="1"/>
          <p:nvPr/>
        </p:nvSpPr>
        <p:spPr>
          <a:xfrm>
            <a:off x="1154084" y="572700"/>
            <a:ext cx="10058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Características Especiales del Producto y el Proceso</a:t>
            </a:r>
            <a:endParaRPr lang="es-MX" sz="4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37DC29D-24D2-49CB-B4E1-80121AECD87B}"/>
              </a:ext>
            </a:extLst>
          </p:cNvPr>
          <p:cNvSpPr txBox="1"/>
          <p:nvPr/>
        </p:nvSpPr>
        <p:spPr>
          <a:xfrm>
            <a:off x="1253476" y="3282770"/>
            <a:ext cx="10058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Requerimientos de </a:t>
            </a:r>
            <a:r>
              <a:rPr lang="es-MX" sz="4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Gages</a:t>
            </a: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 / Equipo de Prueba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135867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76963A6-6023-49A2-9DCE-6A6F0B70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3192A-E770-46CE-862D-EE8BAF11356A}" type="slidenum">
              <a:rPr lang="es-MX" smtClean="0"/>
              <a:t>9</a:t>
            </a:fld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02F11A0-6268-47D9-8852-9F0A847AC64B}"/>
              </a:ext>
            </a:extLst>
          </p:cNvPr>
          <p:cNvSpPr txBox="1"/>
          <p:nvPr/>
        </p:nvSpPr>
        <p:spPr>
          <a:xfrm>
            <a:off x="1253476" y="539568"/>
            <a:ext cx="100583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MX" sz="4800" b="1" dirty="0">
                <a:solidFill>
                  <a:srgbClr val="000000"/>
                </a:solidFill>
                <a:latin typeface="Arial" panose="020B0604020202020204" pitchFamily="34" charset="0"/>
              </a:rPr>
              <a:t>Compromiso de Factibilidad del Equipo y Apoyo de la Administración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353129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6993</TotalTime>
  <Words>442</Words>
  <Application>Microsoft Office PowerPoint</Application>
  <PresentationFormat>Panorámica</PresentationFormat>
  <Paragraphs>79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Tempus Sans ITC</vt:lpstr>
      <vt:lpstr>TimesNewRomanPSMT</vt:lpstr>
      <vt:lpstr>Wingdings</vt:lpstr>
      <vt:lpstr>Retrospección</vt:lpstr>
      <vt:lpstr>Calidad</vt:lpstr>
      <vt:lpstr>Graficas APQP</vt:lpstr>
      <vt:lpstr>Resultados/salidas del diseño</vt:lpstr>
      <vt:lpstr>Presentación de PowerPoint</vt:lpstr>
      <vt:lpstr>Presentación de PowerPoint</vt:lpstr>
      <vt:lpstr>Presentación de PowerPoint</vt:lpstr>
      <vt:lpstr>Resultados/salidas de APQP</vt:lpstr>
      <vt:lpstr>Presentación de PowerPoint</vt:lpstr>
      <vt:lpstr>Presentación de PowerPoint</vt:lpstr>
      <vt:lpstr>1.3 Implantación de Planes</vt:lpstr>
      <vt:lpstr>Implantación de Planes (MPS)</vt:lpstr>
      <vt:lpstr>OBJETIVOS DEL MPS (Master Production Schedule)</vt:lpstr>
      <vt:lpstr>Presentación de PowerPoint</vt:lpstr>
      <vt:lpstr>IMPLEMENTACIÓN DEL MPS</vt:lpstr>
      <vt:lpstr>IMPLEMENTACIÓN DEL MPS</vt:lpstr>
      <vt:lpstr>PROGRAMA MAESTRO DE PRODUCCIÓN</vt:lpstr>
      <vt:lpstr>Programa maestro de producción (MPS</vt:lpstr>
      <vt:lpstr>Disponible para prometer</vt:lpstr>
      <vt:lpstr>LA PLANEACIÓN DE REQUERIMIENTO DE MATERIALES</vt:lpstr>
      <vt:lpstr>Presentación de PowerPoint</vt:lpstr>
      <vt:lpstr>Presentación de PowerPoint</vt:lpstr>
      <vt:lpstr>Aplicaciones industriales y beneficios esperados de MRP </vt:lpstr>
      <vt:lpstr>ESTRUCTURA DEL SISTEMA DE PLANEACIÓN DE REQUERIMIENTO DE MATERIALES</vt:lpstr>
      <vt:lpstr>LISTA DE MATERIALES (BOM)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ÉTICA</dc:title>
  <dc:creator>Adolfo hernandez valdes</dc:creator>
  <cp:lastModifiedBy>Adolfo hernandez valdes</cp:lastModifiedBy>
  <cp:revision>40</cp:revision>
  <dcterms:created xsi:type="dcterms:W3CDTF">2019-08-20T02:48:40Z</dcterms:created>
  <dcterms:modified xsi:type="dcterms:W3CDTF">2020-10-29T04:58:31Z</dcterms:modified>
</cp:coreProperties>
</file>