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9" r:id="rId7"/>
    <p:sldId id="260" r:id="rId8"/>
    <p:sldId id="264" r:id="rId9"/>
    <p:sldId id="261" r:id="rId10"/>
    <p:sldId id="268" r:id="rId11"/>
    <p:sldId id="270" r:id="rId12"/>
    <p:sldId id="266" r:id="rId13"/>
    <p:sldId id="267" r:id="rId14"/>
    <p:sldId id="262" r:id="rId1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20E1-D97E-46CE-A182-DB5BFFB86885}" type="datetimeFigureOut">
              <a:rPr lang="es-MX" smtClean="0"/>
              <a:t>09/09/2020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7EB5-81C6-40C5-A81B-DB6E248FF9C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69682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20E1-D97E-46CE-A182-DB5BFFB86885}" type="datetimeFigureOut">
              <a:rPr lang="es-MX" smtClean="0"/>
              <a:t>09/09/2020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7EB5-81C6-40C5-A81B-DB6E248FF9C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89490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20E1-D97E-46CE-A182-DB5BFFB86885}" type="datetimeFigureOut">
              <a:rPr lang="es-MX" smtClean="0"/>
              <a:t>09/09/2020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7EB5-81C6-40C5-A81B-DB6E248FF9C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44890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20E1-D97E-46CE-A182-DB5BFFB86885}" type="datetimeFigureOut">
              <a:rPr lang="es-MX" smtClean="0"/>
              <a:t>09/09/2020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7EB5-81C6-40C5-A81B-DB6E248FF9C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4939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20E1-D97E-46CE-A182-DB5BFFB86885}" type="datetimeFigureOut">
              <a:rPr lang="es-MX" smtClean="0"/>
              <a:t>09/09/2020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7EB5-81C6-40C5-A81B-DB6E248FF9C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79446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20E1-D97E-46CE-A182-DB5BFFB86885}" type="datetimeFigureOut">
              <a:rPr lang="es-MX" smtClean="0"/>
              <a:t>09/09/2020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7EB5-81C6-40C5-A81B-DB6E248FF9C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87175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20E1-D97E-46CE-A182-DB5BFFB86885}" type="datetimeFigureOut">
              <a:rPr lang="es-MX" smtClean="0"/>
              <a:t>09/09/2020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7EB5-81C6-40C5-A81B-DB6E248FF9C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02261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20E1-D97E-46CE-A182-DB5BFFB86885}" type="datetimeFigureOut">
              <a:rPr lang="es-MX" smtClean="0"/>
              <a:t>09/09/2020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7EB5-81C6-40C5-A81B-DB6E248FF9C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89536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20E1-D97E-46CE-A182-DB5BFFB86885}" type="datetimeFigureOut">
              <a:rPr lang="es-MX" smtClean="0"/>
              <a:t>09/09/2020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7EB5-81C6-40C5-A81B-DB6E248FF9C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94567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20E1-D97E-46CE-A182-DB5BFFB86885}" type="datetimeFigureOut">
              <a:rPr lang="es-MX" smtClean="0"/>
              <a:t>09/09/2020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7EB5-81C6-40C5-A81B-DB6E248FF9C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26078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20E1-D97E-46CE-A182-DB5BFFB86885}" type="datetimeFigureOut">
              <a:rPr lang="es-MX" smtClean="0"/>
              <a:t>09/09/2020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17EB5-81C6-40C5-A81B-DB6E248FF9C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51323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MX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320E1-D97E-46CE-A182-DB5BFFB86885}" type="datetimeFigureOut">
              <a:rPr lang="es-MX" smtClean="0"/>
              <a:t>09/09/2020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17EB5-81C6-40C5-A81B-DB6E248FF9C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77994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1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slide" Target="slide9.xml"/><Relationship Id="rId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6426" y="2163649"/>
            <a:ext cx="9144000" cy="3670479"/>
          </a:xfrm>
        </p:spPr>
        <p:txBody>
          <a:bodyPr>
            <a:normAutofit fontScale="90000"/>
          </a:bodyPr>
          <a:lstStyle/>
          <a:p>
            <a:r>
              <a:rPr lang="es-MX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7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7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TECNOLÓGICO NACIONAL DE MÉXICO</a:t>
            </a:r>
            <a:br>
              <a:rPr lang="es-MX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31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INSTITUTO TECNOLÓGICO DE ZACATECAS</a:t>
            </a:r>
            <a:r>
              <a:rPr lang="es-MX" sz="27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7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7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INGENIERIA INDUSTRIAL</a:t>
            </a:r>
            <a:br>
              <a:rPr lang="es-MX" sz="27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ADMINISTRACIÓN DE LAS OPERACIONES I</a:t>
            </a:r>
            <a:br>
              <a:rPr lang="es-MX" sz="2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DOCENTE: ING. RICARDO ABEL ROBLES GARCÍA</a:t>
            </a:r>
            <a:br>
              <a:rPr lang="es-MX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</a:t>
            </a:r>
            <a:br>
              <a:rPr lang="es-MX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</a:t>
            </a:r>
            <a:r>
              <a:rPr lang="es-MX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SEPTIEMBRE  2020 – ENERO 2021</a:t>
            </a:r>
            <a:r>
              <a:rPr lang="es-MX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MX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Resultado de imagen para escudo itz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268" y="218941"/>
            <a:ext cx="10802317" cy="111134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ounded Rectangle 9">
            <a:hlinkClick r:id="" action="ppaction://hlinkshowjump?jump=nextslide" highlightClick="1"/>
          </p:cNvPr>
          <p:cNvSpPr/>
          <p:nvPr/>
        </p:nvSpPr>
        <p:spPr>
          <a:xfrm>
            <a:off x="10645743" y="6233375"/>
            <a:ext cx="919486" cy="463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hlinkClick r:id="rId3" action="ppaction://hlinksldjump"/>
              </a:rPr>
              <a:t>Iniciar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789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4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Administración de Inventarios</a:t>
            </a:r>
          </a:p>
        </p:txBody>
      </p:sp>
      <p:sp>
        <p:nvSpPr>
          <p:cNvPr id="10" name="Rounded Rectangle 9">
            <a:hlinkClick r:id="rId2" action="ppaction://hlinksldjump" highlightClick="1"/>
          </p:cNvPr>
          <p:cNvSpPr/>
          <p:nvPr/>
        </p:nvSpPr>
        <p:spPr>
          <a:xfrm>
            <a:off x="10645742" y="6233375"/>
            <a:ext cx="1254337" cy="463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hlinkClick r:id="rId3" action="ppaction://hlinksldjump"/>
              </a:rPr>
              <a:t>Continuar</a:t>
            </a:r>
            <a:endParaRPr lang="es-MX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197" y="1931831"/>
            <a:ext cx="4082603" cy="33356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406" y="1931831"/>
            <a:ext cx="4816697" cy="333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23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87380" y="883919"/>
            <a:ext cx="823389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5.1 Funciones y manejo físico de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inventarios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recepción, organización,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despacho, mantenimiento de los registros.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5.2 Localización y distribución de almacenes.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5.3 Selección de mobiliario y equipo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almacén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5.4 Sistemas Informáticos de administración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almacenes</a:t>
            </a:r>
            <a:endParaRPr lang="es-MX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71471" y="3949091"/>
            <a:ext cx="985663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Competencias </a:t>
            </a:r>
            <a:r>
              <a:rPr lang="es-MX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Especifica(s</a:t>
            </a:r>
            <a:r>
              <a:rPr lang="es-MX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Investiga y analiza la importancia de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administración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almacenes, las operaciones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se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llevan a cabo, así como los criterios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seleccionar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equipo de manejo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almacenamiento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adecuados a las operaciones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empresa.</a:t>
            </a:r>
          </a:p>
        </p:txBody>
      </p:sp>
      <p:sp>
        <p:nvSpPr>
          <p:cNvPr id="4" name="Rounded Rectangle 3">
            <a:hlinkClick r:id="" action="ppaction://hlinkshowjump?jump=nextslide" highlightClick="1"/>
          </p:cNvPr>
          <p:cNvSpPr/>
          <p:nvPr/>
        </p:nvSpPr>
        <p:spPr>
          <a:xfrm>
            <a:off x="10456059" y="5950039"/>
            <a:ext cx="1112669" cy="463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hlinkClick r:id="rId2" action="ppaction://hlinksldjump"/>
              </a:rPr>
              <a:t>Regresar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8838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0943"/>
          </a:xfrm>
        </p:spPr>
        <p:txBody>
          <a:bodyPr>
            <a:normAutofit/>
          </a:bodyPr>
          <a:lstStyle/>
          <a:p>
            <a:pPr algn="ctr"/>
            <a:r>
              <a:rPr lang="es-MX" sz="4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Administración de Almacenes</a:t>
            </a:r>
          </a:p>
        </p:txBody>
      </p:sp>
      <p:sp>
        <p:nvSpPr>
          <p:cNvPr id="4" name="Rounded Rectangle 3">
            <a:hlinkClick r:id="rId2" action="ppaction://hlinksldjump" highlightClick="1"/>
          </p:cNvPr>
          <p:cNvSpPr/>
          <p:nvPr/>
        </p:nvSpPr>
        <p:spPr>
          <a:xfrm>
            <a:off x="10645742" y="6233375"/>
            <a:ext cx="1254337" cy="463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hlinkClick r:id="rId2" action="ppaction://hlinksldjump"/>
              </a:rPr>
              <a:t>Continuar</a:t>
            </a:r>
            <a:endParaRPr lang="es-MX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89" y="1609860"/>
            <a:ext cx="4404574" cy="3606084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462" y="1609860"/>
            <a:ext cx="4571999" cy="3515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61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5337"/>
          </a:xfrm>
        </p:spPr>
        <p:txBody>
          <a:bodyPr>
            <a:normAutofit/>
          </a:bodyPr>
          <a:lstStyle/>
          <a:p>
            <a:pPr algn="ctr"/>
            <a:r>
              <a:rPr lang="es-MX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Mecánica del Curso</a:t>
            </a:r>
            <a:endParaRPr lang="es-MX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02" y="1017431"/>
            <a:ext cx="10515600" cy="49405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curso tendrá la modalidad de EDUCACIÓN A DISTANCIA</a:t>
            </a:r>
          </a:p>
          <a:p>
            <a:pPr marL="0" indent="0">
              <a:buNone/>
            </a:pPr>
            <a:r>
              <a:rPr lang="es-MX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Considerando las siguientes plataformas:</a:t>
            </a:r>
          </a:p>
          <a:p>
            <a:r>
              <a:rPr lang="es-MX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CLASSROOM</a:t>
            </a:r>
          </a:p>
          <a:p>
            <a:r>
              <a:rPr lang="es-MX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ZOOM</a:t>
            </a:r>
          </a:p>
          <a:p>
            <a:r>
              <a:rPr lang="es-MX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</a:t>
            </a:r>
          </a:p>
          <a:p>
            <a:r>
              <a:rPr lang="es-MX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WHATSAPP</a:t>
            </a:r>
          </a:p>
          <a:p>
            <a:r>
              <a:rPr lang="es-MX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MAIL </a:t>
            </a:r>
          </a:p>
          <a:p>
            <a:r>
              <a:rPr lang="es-MX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</a:t>
            </a:r>
          </a:p>
          <a:p>
            <a:pPr marL="0" indent="0">
              <a:buNone/>
            </a:pPr>
            <a:r>
              <a:rPr lang="es-MX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Formar equipos de trabajo de 6 integrantes y desarrollar los temas por unidad, elaborar presentaciones en POWERPOINT, enviarlas para su revisión y comentarios en las fechas establecidas.</a:t>
            </a:r>
          </a:p>
          <a:p>
            <a:pPr marL="0" indent="0">
              <a:buNone/>
            </a:pPr>
            <a:r>
              <a:rPr lang="es-MX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material bibliográfico contenido en el programa de la materia no es limitativo y se proporcionará material complementario en la plataforma de </a:t>
            </a:r>
            <a:r>
              <a:rPr lang="es-MX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Classroom</a:t>
            </a:r>
            <a:r>
              <a:rPr lang="es-MX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s-MX" sz="2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</a:t>
            </a:r>
            <a:endParaRPr lang="es-MX" sz="2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MX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evaluaciones se harán de acuerdo al tema: examen, presentación, proyecto final   </a:t>
            </a:r>
            <a:endParaRPr lang="es-MX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>
            <a:hlinkClick r:id="rId2" action="ppaction://hlinksldjump" highlightClick="1"/>
          </p:cNvPr>
          <p:cNvSpPr/>
          <p:nvPr/>
        </p:nvSpPr>
        <p:spPr>
          <a:xfrm>
            <a:off x="10645742" y="6233375"/>
            <a:ext cx="1254337" cy="463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hlinkClick r:id="rId3" action="ppaction://hlinksldjump"/>
              </a:rPr>
              <a:t>Continuar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349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3668"/>
          </a:xfrm>
        </p:spPr>
        <p:txBody>
          <a:bodyPr>
            <a:normAutofit/>
          </a:bodyPr>
          <a:lstStyle/>
          <a:p>
            <a:pPr algn="ctr"/>
            <a:r>
              <a:rPr lang="es-MX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Bibliografía</a:t>
            </a:r>
            <a:endParaRPr lang="es-MX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978794"/>
            <a:ext cx="10933091" cy="5061397"/>
          </a:xfrm>
        </p:spPr>
        <p:txBody>
          <a:bodyPr>
            <a:noAutofit/>
          </a:bodyPr>
          <a:lstStyle/>
          <a:p>
            <a:r>
              <a:rPr lang="es-MX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Adam Everett E. y Ebert Ronald J. Administración de la Producción y las Operaciones </a:t>
            </a:r>
            <a:r>
              <a:rPr lang="es-MX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MX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Cuarta edición</a:t>
            </a:r>
            <a:r>
              <a:rPr lang="es-MX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Pearson </a:t>
            </a:r>
            <a:r>
              <a:rPr lang="es-MX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Educacion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1991.</a:t>
            </a:r>
          </a:p>
          <a:p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Chase Richard B, </a:t>
            </a:r>
            <a:r>
              <a:rPr lang="es-MX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Aquilano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Nicholas J. y </a:t>
            </a:r>
            <a:r>
              <a:rPr lang="es-MX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Jacobs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F. Robert. Administración de Producción </a:t>
            </a:r>
            <a:r>
              <a:rPr lang="es-MX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Operaciones </a:t>
            </a:r>
            <a:r>
              <a:rPr lang="es-MX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(Octava edición)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McGraw-Hill, 2000.</a:t>
            </a:r>
          </a:p>
          <a:p>
            <a:r>
              <a:rPr lang="es-MX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s-MX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Gaither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Norman y </a:t>
            </a:r>
            <a:r>
              <a:rPr lang="es-MX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Frazier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Greg. Administración de Producción y </a:t>
            </a:r>
            <a:r>
              <a:rPr lang="es-MX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Operaciones </a:t>
            </a:r>
          </a:p>
          <a:p>
            <a:r>
              <a:rPr lang="es-MX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MX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(Cuarta edición)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International Thomson Editores, 2000.</a:t>
            </a:r>
          </a:p>
          <a:p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Hay, Edward J. Justo a tiempo</a:t>
            </a:r>
            <a:r>
              <a:rPr lang="es-MX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Grupo editorial Norma, 1998</a:t>
            </a:r>
          </a:p>
          <a:p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Hernández Arnoldo. Manufactura justo a tiempo</a:t>
            </a:r>
            <a:r>
              <a:rPr lang="es-MX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CECSA.</a:t>
            </a:r>
          </a:p>
          <a:p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s-MX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Hopeman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Richard J. Administración de Producción y Operaciones</a:t>
            </a:r>
            <a:r>
              <a:rPr lang="es-MX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CECSA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1986.</a:t>
            </a:r>
          </a:p>
          <a:p>
            <a:r>
              <a:rPr lang="es-MX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s-MX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Krajewski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Lee J. y </a:t>
            </a:r>
            <a:r>
              <a:rPr lang="es-MX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Ritzman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Larry P. Administración de Operaciones </a:t>
            </a:r>
            <a:r>
              <a:rPr lang="es-MX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(Quinta edición)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MX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Prentice Hall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2000.</a:t>
            </a:r>
          </a:p>
          <a:p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Lubben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Richard T. </a:t>
            </a:r>
            <a:r>
              <a:rPr lang="en-US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Just- in-Time manufacturing: an aggressive manufacturing </a:t>
            </a:r>
            <a:r>
              <a:rPr lang="en-US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strategy. </a:t>
            </a:r>
            <a:r>
              <a:rPr lang="es-MX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McGraw-Hill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1988.</a:t>
            </a:r>
          </a:p>
          <a:p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es-MX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Nahmias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Steven. Análisis de la Producción y las Operaciones </a:t>
            </a:r>
            <a:r>
              <a:rPr lang="es-MX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(Quinta edición)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MX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McGraw-Hill, 2007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 </a:t>
            </a:r>
            <a:r>
              <a:rPr lang="es-MX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Narasimhan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MX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Seetharama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Planeación de la Producción y Control de Inventarios </a:t>
            </a:r>
            <a:r>
              <a:rPr lang="es-MX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MX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Segunda edición</a:t>
            </a:r>
            <a:r>
              <a:rPr lang="es-MX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Prentice Hall,1997</a:t>
            </a:r>
          </a:p>
          <a:p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</a:t>
            </a:r>
            <a:r>
              <a:rPr lang="es-MX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O’Grady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P.J. </a:t>
            </a:r>
            <a:r>
              <a:rPr lang="es-MX" sz="1400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</a:t>
            </a:r>
            <a:r>
              <a:rPr lang="es-MX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Time, 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 Estrategia Fundamental Para los Jefes de Producción, Mc </a:t>
            </a:r>
            <a:r>
              <a:rPr lang="es-MX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Graw- Hill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1992.</a:t>
            </a:r>
          </a:p>
          <a:p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 </a:t>
            </a:r>
            <a:r>
              <a:rPr lang="es-MX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Render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Barry y </a:t>
            </a:r>
            <a:r>
              <a:rPr lang="es-MX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Heizer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Jay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Principios de Administración de Operaciones </a:t>
            </a:r>
            <a:r>
              <a:rPr lang="es-MX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(Séptima edición</a:t>
            </a:r>
            <a:r>
              <a:rPr lang="es-MX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s-MX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Pearson </a:t>
            </a:r>
            <a:r>
              <a:rPr lang="es-MX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Educacion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2009.</a:t>
            </a:r>
          </a:p>
          <a:p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 </a:t>
            </a:r>
            <a:r>
              <a:rPr lang="es-MX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Schonberger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Richard J. Técnicas Japonesas de Fabricación</a:t>
            </a:r>
            <a:r>
              <a:rPr lang="es-MX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Ed. </a:t>
            </a:r>
            <a:r>
              <a:rPr lang="es-MX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Limusa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1998.</a:t>
            </a:r>
          </a:p>
          <a:p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15. </a:t>
            </a:r>
            <a:r>
              <a:rPr lang="es-MX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Shingo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MX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Shigeo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El Sistema de Producción Toyota desde el punto de vista de la Ingeniería</a:t>
            </a:r>
            <a:r>
              <a:rPr lang="es-MX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MX" sz="1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2da. Edición</a:t>
            </a:r>
            <a:r>
              <a:rPr lang="es-MX" sz="1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MX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43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2610"/>
          </a:xfrm>
        </p:spPr>
        <p:txBody>
          <a:bodyPr>
            <a:normAutofit/>
          </a:bodyPr>
          <a:lstStyle/>
          <a:p>
            <a:pPr algn="ctr"/>
            <a:r>
              <a:rPr lang="es-MX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 de la materia de Administración de las Operaciones I</a:t>
            </a:r>
            <a:endParaRPr lang="es-MX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2586"/>
            <a:ext cx="10515600" cy="464437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Consta de cinco unidades:</a:t>
            </a:r>
          </a:p>
          <a:p>
            <a:pPr marL="0" indent="0">
              <a:buNone/>
            </a:pPr>
            <a:endParaRPr lang="es-MX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s-MX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Sistemas de Producción</a:t>
            </a:r>
            <a:endParaRPr lang="es-MX" sz="2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s-MX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Pronóstico de la demanda</a:t>
            </a:r>
            <a:endParaRPr lang="es-MX" sz="2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s-MX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Planeación de la Capacidad</a:t>
            </a:r>
            <a:endParaRPr lang="es-MX" sz="2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s-MX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 action="ppaction://hlinksldjump"/>
              </a:rPr>
              <a:t>Administración de Inventarios</a:t>
            </a:r>
            <a:endParaRPr lang="es-MX" sz="2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s-MX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 action="ppaction://hlinksldjump"/>
              </a:rPr>
              <a:t>Administración de Almacenes</a:t>
            </a:r>
            <a:endParaRPr lang="es-MX" sz="2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s-MX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MX" sz="24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Competencia Específica de la Asignatura </a:t>
            </a:r>
          </a:p>
          <a:p>
            <a:r>
              <a:rPr lang="es-MX" sz="23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 </a:t>
            </a:r>
            <a:r>
              <a:rPr lang="es-MX" sz="23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técnicas de pronósticos y de planeación de la capacidad para tomar decisiones en la</a:t>
            </a:r>
          </a:p>
          <a:p>
            <a:pPr marL="0" indent="0">
              <a:buNone/>
            </a:pPr>
            <a:r>
              <a:rPr lang="es-MX" sz="23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administración </a:t>
            </a:r>
            <a:r>
              <a:rPr lang="es-MX" sz="23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sistemas de producción de bienes y servicios.</a:t>
            </a:r>
          </a:p>
          <a:p>
            <a:r>
              <a:rPr lang="es-MX" sz="23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23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 técnicas de inventarios y de administración de almacenes para optimizar los sistemas de</a:t>
            </a:r>
          </a:p>
          <a:p>
            <a:pPr marL="0" indent="0">
              <a:buNone/>
            </a:pPr>
            <a:r>
              <a:rPr lang="es-MX" sz="23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almacenamiento</a:t>
            </a:r>
            <a:r>
              <a:rPr lang="es-MX" sz="23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s-MX" sz="2400" i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>
            <a:hlinkClick r:id="rId7" action="ppaction://hlinksldjump" highlightClick="1"/>
          </p:cNvPr>
          <p:cNvSpPr/>
          <p:nvPr/>
        </p:nvSpPr>
        <p:spPr>
          <a:xfrm>
            <a:off x="10645742" y="6233375"/>
            <a:ext cx="1254337" cy="463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hlinkClick r:id="rId6" action="ppaction://hlinksldjump"/>
              </a:rPr>
              <a:t>Continuar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002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90411" y="670807"/>
            <a:ext cx="8839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1.1. Definición y concepto de los sistemas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producción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1.1.1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De bienes.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1.1.2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De servicios.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1.2. La evolución de los sistemas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producción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1.2.1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La producción artesanal.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1.2.2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La producción en masa.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1.2.3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La producción esbelta.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1.3. Clasificación de los sistemas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producción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1.3.1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Producto único.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1.3.2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Por Lote.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1.3.3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Continua.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1.4. Sistemas avanzados de manufactura.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1.5. Actividades principales de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administración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operaciones.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1.6. Estrategias de operaciones en un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entorno global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Rounded Rectangle 3">
            <a:hlinkClick r:id="" action="ppaction://hlinkshowjump?jump=nextslide" highlightClick="1"/>
          </p:cNvPr>
          <p:cNvSpPr/>
          <p:nvPr/>
        </p:nvSpPr>
        <p:spPr>
          <a:xfrm>
            <a:off x="10187190" y="6233375"/>
            <a:ext cx="1120461" cy="463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hlinkClick r:id="rId2" action="ppaction://hlinksldjump"/>
              </a:rPr>
              <a:t>Regresar</a:t>
            </a:r>
            <a:endParaRPr lang="es-MX" dirty="0"/>
          </a:p>
        </p:txBody>
      </p:sp>
      <p:sp>
        <p:nvSpPr>
          <p:cNvPr id="5" name="Rectangle 4"/>
          <p:cNvSpPr/>
          <p:nvPr/>
        </p:nvSpPr>
        <p:spPr>
          <a:xfrm>
            <a:off x="961622" y="4909936"/>
            <a:ext cx="88392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000" b="0" i="1" u="none" strike="noStrike" baseline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Competencia Especifica de la Unidad:</a:t>
            </a:r>
            <a:r>
              <a:rPr lang="es-MX" sz="2000" b="0" i="1" u="none" strike="noStrike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s-MX" sz="2000" b="0" i="1" u="none" strike="noStrike" baseline="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Conoce las diferencias de los sistemas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producción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analiza sistemas reales, así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las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funciones principales desarrolladas en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administración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operaciones.</a:t>
            </a:r>
            <a:endParaRPr lang="es-MX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82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7310" y="10008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MX" sz="4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 de Producción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799635" y="1203115"/>
            <a:ext cx="5181600" cy="42145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Bienes </a:t>
            </a:r>
          </a:p>
          <a:p>
            <a:pPr marL="0" indent="0" algn="ctr">
              <a:buNone/>
            </a:pPr>
            <a:endParaRPr lang="es-MX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64291" y="1203115"/>
            <a:ext cx="5181600" cy="42145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Servicios</a:t>
            </a:r>
            <a:endParaRPr lang="es-MX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>
            <a:hlinkClick r:id="rId2" action="ppaction://hlinksldjump" highlightClick="1"/>
          </p:cNvPr>
          <p:cNvSpPr/>
          <p:nvPr/>
        </p:nvSpPr>
        <p:spPr>
          <a:xfrm>
            <a:off x="10645742" y="6233375"/>
            <a:ext cx="1254337" cy="463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hlinkClick r:id="rId3" action="ppaction://hlinksldjump"/>
              </a:rPr>
              <a:t>Continuar</a:t>
            </a:r>
            <a:endParaRPr lang="es-MX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110" y="1774682"/>
            <a:ext cx="5217434" cy="27947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16" y="5195148"/>
            <a:ext cx="9800822" cy="10382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976" y="1774682"/>
            <a:ext cx="4340181" cy="279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57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40625" y="304370"/>
            <a:ext cx="928996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2.1. Importancia estratégica del pronóstico.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2.2. Características de la demanda.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2.3. Métodos cualitativos.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2.3.1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Consulta a la fuerza de venta.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2.3.2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Jurado de opinión ejecutiva.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2.3.3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Método Delphi.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2.3.4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Investigación de mercado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2.3.5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Analogía de ciclo de vida.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2.4. Métodos cuantitativos.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2.4.1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Series de tiempo.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2.4.1.1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Enfoque simple.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2.4.1.2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Promedios móviles.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2.4.1.3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Suavización exponencial.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2.4.1.4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Tendencia lineal.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2.4.2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Relaciones Causales.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2.4.2.1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Regresión simple.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2.4.2.2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Regresión múltiple.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2.5. Pronósticos en el sector servicios.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2.6. Pronósticos para empresas en creación.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2.7. Uso de software en pronósticos</a:t>
            </a:r>
          </a:p>
        </p:txBody>
      </p:sp>
      <p:sp>
        <p:nvSpPr>
          <p:cNvPr id="3" name="Rounded Rectangle 2">
            <a:hlinkClick r:id="" action="ppaction://hlinkshowjump?jump=nextslide" highlightClick="1"/>
          </p:cNvPr>
          <p:cNvSpPr/>
          <p:nvPr/>
        </p:nvSpPr>
        <p:spPr>
          <a:xfrm>
            <a:off x="10645742" y="6233375"/>
            <a:ext cx="1112669" cy="463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hlinkClick r:id="rId2" action="ppaction://hlinksldjump"/>
              </a:rPr>
              <a:t>Regresar</a:t>
            </a:r>
            <a:endParaRPr lang="es-MX" dirty="0"/>
          </a:p>
        </p:txBody>
      </p:sp>
      <p:sp>
        <p:nvSpPr>
          <p:cNvPr id="4" name="Rectangle 3"/>
          <p:cNvSpPr/>
          <p:nvPr/>
        </p:nvSpPr>
        <p:spPr>
          <a:xfrm>
            <a:off x="1126503" y="5903893"/>
            <a:ext cx="98051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000" b="0" i="1" u="none" strike="noStrike" baseline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Competencia Especifica de la Unidad: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Conoce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aplica adecuadamente los métodos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pronóstico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demanda para planear la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actividad futura de la empresa.</a:t>
            </a:r>
            <a:endParaRPr lang="es-MX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37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 txBox="1">
            <a:spLocks noGrp="1"/>
          </p:cNvSpPr>
          <p:nvPr>
            <p:ph type="title"/>
          </p:nvPr>
        </p:nvSpPr>
        <p:spPr>
          <a:xfrm>
            <a:off x="838200" y="704741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Pronóstico de la Demanda</a:t>
            </a:r>
          </a:p>
        </p:txBody>
      </p:sp>
      <p:sp>
        <p:nvSpPr>
          <p:cNvPr id="19" name="Rounded Rectangle 18">
            <a:hlinkClick r:id="rId2" action="ppaction://hlinksldjump" highlightClick="1"/>
          </p:cNvPr>
          <p:cNvSpPr/>
          <p:nvPr/>
        </p:nvSpPr>
        <p:spPr>
          <a:xfrm>
            <a:off x="10645742" y="6233375"/>
            <a:ext cx="1254337" cy="463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hlinkClick r:id="rId3" action="ppaction://hlinksldjump"/>
              </a:rPr>
              <a:t>Continuar</a:t>
            </a:r>
            <a:endParaRPr lang="es-MX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070" y="1738648"/>
            <a:ext cx="4739427" cy="3258355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014" y="1738647"/>
            <a:ext cx="4043966" cy="314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63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2530" y="502380"/>
            <a:ext cx="1010132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3.1 Conceptos generales.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3.1.1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Definición de Capacidad.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3.1.2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Capacidad efectiva.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3.1.3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Capacidad diseñada.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3.1.4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Capacidad nominal.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3.2 Consideración sobre la capacidad.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3.2.1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Economías de escala.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3.2.2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Manejo de la demanda.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3.3 Planeación de la capacidad.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3.3.1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Diseño de la capacidad del sistema.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3.3.2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Cálculos de los requerimientos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equipos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3.3.3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Calculo de los requerimientos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Instalaciones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3.3.4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Diseños de los procesos.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3.4 Herramientas para la planeación de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capacidad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3.4.1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Modelos de líneas de espera.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3.4.2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Árboles de decisión.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3.4.3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Simulación.</a:t>
            </a:r>
          </a:p>
        </p:txBody>
      </p:sp>
      <p:sp>
        <p:nvSpPr>
          <p:cNvPr id="3" name="Rounded Rectangle 2">
            <a:hlinkClick r:id="" action="ppaction://hlinkshowjump?jump=nextslide" highlightClick="1"/>
          </p:cNvPr>
          <p:cNvSpPr/>
          <p:nvPr/>
        </p:nvSpPr>
        <p:spPr>
          <a:xfrm>
            <a:off x="10753859" y="6233375"/>
            <a:ext cx="1059568" cy="463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hlinkClick r:id="rId2" action="ppaction://hlinksldjump"/>
              </a:rPr>
              <a:t>Regresar</a:t>
            </a:r>
            <a:endParaRPr lang="es-MX" dirty="0"/>
          </a:p>
        </p:txBody>
      </p:sp>
      <p:sp>
        <p:nvSpPr>
          <p:cNvPr id="4" name="Rectangle 3"/>
          <p:cNvSpPr/>
          <p:nvPr/>
        </p:nvSpPr>
        <p:spPr>
          <a:xfrm>
            <a:off x="1013138" y="5288221"/>
            <a:ext cx="95217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Competencias </a:t>
            </a:r>
            <a:r>
              <a:rPr lang="es-MX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Especifica(s</a:t>
            </a:r>
            <a:r>
              <a:rPr lang="es-MX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Planea la capacidad de producción,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utilizando distintas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técnicas de gestión de la capacidad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calcular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capacidad máxima.</a:t>
            </a:r>
          </a:p>
        </p:txBody>
      </p:sp>
    </p:spTree>
    <p:extLst>
      <p:ext uri="{BB962C8B-B14F-4D97-AF65-F5344CB8AC3E}">
        <p14:creationId xmlns:p14="http://schemas.microsoft.com/office/powerpoint/2010/main" val="333680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4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Planeación de la Capacidad</a:t>
            </a:r>
          </a:p>
        </p:txBody>
      </p:sp>
      <p:sp>
        <p:nvSpPr>
          <p:cNvPr id="4" name="Rounded Rectangle 3">
            <a:hlinkClick r:id="rId2" action="ppaction://hlinksldjump" highlightClick="1"/>
          </p:cNvPr>
          <p:cNvSpPr/>
          <p:nvPr/>
        </p:nvSpPr>
        <p:spPr>
          <a:xfrm>
            <a:off x="10645742" y="6233375"/>
            <a:ext cx="1254337" cy="463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hlinkClick r:id="rId3" action="ppaction://hlinksldjump"/>
              </a:rPr>
              <a:t>Continuar</a:t>
            </a:r>
            <a:endParaRPr lang="es-MX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35" y="2149150"/>
            <a:ext cx="5048420" cy="3216443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135" y="2149150"/>
            <a:ext cx="4669665" cy="3081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88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1542" y="641021"/>
            <a:ext cx="1107718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4.1 Definición y tipos de inventarios.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4.2 Ventajas y desventajas de los inventarios.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4.3 Administración de los inventarios.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4.3.1 Tipos de costos.</a:t>
            </a:r>
            <a:endParaRPr lang="es-MX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4.3.2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Clasificación ABC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4.4 Modelos de inventario determinísticos.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4.4.1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Modelos de Cantidad Optima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Pedido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4.4.2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 con Descuentos.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4.4.3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 de producción y consumo.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4.4.4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 con faltantes.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4.5 Modelos de inventarios probabilísticos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4.5.1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Nivel de servicio e inventario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seguridad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4.5.2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 de Cantidad Fija.</a:t>
            </a:r>
          </a:p>
          <a:p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4.5.3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 de Periodo Fijo.</a:t>
            </a: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4.6 Uso de software en inventarios</a:t>
            </a:r>
            <a:endParaRPr lang="es-MX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>
            <a:hlinkClick r:id="" action="ppaction://hlinkshowjump?jump=nextslide" highlightClick="1"/>
          </p:cNvPr>
          <p:cNvSpPr/>
          <p:nvPr/>
        </p:nvSpPr>
        <p:spPr>
          <a:xfrm>
            <a:off x="10456059" y="5950039"/>
            <a:ext cx="1112669" cy="463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>
                <a:hlinkClick r:id="rId2" action="ppaction://hlinksldjump"/>
              </a:rPr>
              <a:t>Regresar</a:t>
            </a:r>
            <a:endParaRPr lang="es-MX" dirty="0"/>
          </a:p>
        </p:txBody>
      </p:sp>
      <p:sp>
        <p:nvSpPr>
          <p:cNvPr id="3" name="Rectangle 2"/>
          <p:cNvSpPr/>
          <p:nvPr/>
        </p:nvSpPr>
        <p:spPr>
          <a:xfrm>
            <a:off x="704044" y="4981529"/>
            <a:ext cx="9752015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Competencias Especifica(s):</a:t>
            </a:r>
          </a:p>
          <a:p>
            <a:endParaRPr lang="es-MX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 los modelos y sistemas de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inventarios para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establecer políticas de </a:t>
            </a:r>
            <a:r>
              <a:rPr lang="es-MX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inventario adecuadas a </a:t>
            </a:r>
            <a:r>
              <a:rPr lang="es-MX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operaciones de la empresa.</a:t>
            </a:r>
          </a:p>
        </p:txBody>
      </p:sp>
    </p:spTree>
    <p:extLst>
      <p:ext uri="{BB962C8B-B14F-4D97-AF65-F5344CB8AC3E}">
        <p14:creationId xmlns:p14="http://schemas.microsoft.com/office/powerpoint/2010/main" val="226523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</TotalTime>
  <Words>1149</Words>
  <Application>Microsoft Office PowerPoint</Application>
  <PresentationFormat>Widescreen</PresentationFormat>
  <Paragraphs>147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     TECNOLÓGICO NACIONAL DE MÉXICO  INSTITUTO TECNOLÓGICO DE ZACATECAS  INGENIERIA INDUSTRIAL   ADMINISTRACIÓN DE LAS OPERACIONES I  DOCENTE: ING. RICARDO ABEL ROBLES GARCÍA                                                                                                                                                                                   SEPTIEMBRE  2020 – ENERO 2021 </vt:lpstr>
      <vt:lpstr>Programa de la materia de Administración de las Operaciones I</vt:lpstr>
      <vt:lpstr>PowerPoint Presentation</vt:lpstr>
      <vt:lpstr>Sistemas de Producción</vt:lpstr>
      <vt:lpstr>PowerPoint Presentation</vt:lpstr>
      <vt:lpstr>Pronóstico de la Demanda</vt:lpstr>
      <vt:lpstr>PowerPoint Presentation</vt:lpstr>
      <vt:lpstr>Planeación de la Capacidad</vt:lpstr>
      <vt:lpstr>PowerPoint Presentation</vt:lpstr>
      <vt:lpstr>Administración de Inventarios</vt:lpstr>
      <vt:lpstr>PowerPoint Presentation</vt:lpstr>
      <vt:lpstr>Administración de Almacenes</vt:lpstr>
      <vt:lpstr>Mecánica del Curso</vt:lpstr>
      <vt:lpstr>Bibliografía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TECNOLÓGICO NACIONAL DE MÉXICO  INSTITUTO TECNOLÓGICO DE ZACATECAS  INGENIERIA INDUSTRIAL   PLANEACIÓN Y DISEÑO DE INSTALACIONES</dc:title>
  <dc:creator>Ricardo Abel Robles Garcia</dc:creator>
  <cp:lastModifiedBy>Ricardo Abel Robles Garcia</cp:lastModifiedBy>
  <cp:revision>47</cp:revision>
  <dcterms:created xsi:type="dcterms:W3CDTF">2020-07-18T16:32:59Z</dcterms:created>
  <dcterms:modified xsi:type="dcterms:W3CDTF">2020-09-09T18:16:44Z</dcterms:modified>
</cp:coreProperties>
</file>